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61" r:id="rId5"/>
    <p:sldId id="264" r:id="rId6"/>
    <p:sldId id="265" r:id="rId7"/>
    <p:sldId id="266" r:id="rId8"/>
    <p:sldId id="267" r:id="rId9"/>
    <p:sldId id="268" r:id="rId10"/>
    <p:sldId id="269" r:id="rId11"/>
    <p:sldId id="270" r:id="rId12"/>
    <p:sldId id="271" r:id="rId13"/>
    <p:sldId id="259" r:id="rId14"/>
    <p:sldId id="260" r:id="rId15"/>
    <p:sldId id="262" r:id="rId16"/>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o-RO"/>
          </a:p>
        </p:txBody>
      </p:sp>
      <p:sp>
        <p:nvSpPr>
          <p:cNvPr id="3" name="Substituent dată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0F21DB-6650-4BF3-8332-EC68028FF387}" type="datetimeFigureOut">
              <a:rPr lang="ro-RO" smtClean="0"/>
              <a:pPr/>
              <a:t>15.04.2019</a:t>
            </a:fld>
            <a:endParaRPr lang="ro-RO"/>
          </a:p>
        </p:txBody>
      </p:sp>
      <p:sp>
        <p:nvSpPr>
          <p:cNvPr id="4" name="Substituent imagine diapozitiv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o-RO"/>
          </a:p>
        </p:txBody>
      </p:sp>
      <p:sp>
        <p:nvSpPr>
          <p:cNvPr id="5" name="Substituent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6" name="Substituent subsol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o-RO"/>
          </a:p>
        </p:txBody>
      </p:sp>
      <p:sp>
        <p:nvSpPr>
          <p:cNvPr id="7" name="Substituent număr diapozitiv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48D4C6-2142-454A-94BC-D0486A611436}" type="slidenum">
              <a:rPr lang="ro-RO" smtClean="0"/>
              <a:pPr/>
              <a:t>‹#›</a:t>
            </a:fld>
            <a:endParaRPr lang="ro-RO"/>
          </a:p>
        </p:txBody>
      </p:sp>
    </p:spTree>
    <p:extLst>
      <p:ext uri="{BB962C8B-B14F-4D97-AF65-F5344CB8AC3E}">
        <p14:creationId xmlns="" xmlns:p14="http://schemas.microsoft.com/office/powerpoint/2010/main" val="601373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10"/>
          </p:nvPr>
        </p:nvSpPr>
        <p:spPr/>
        <p:txBody>
          <a:bodyPr/>
          <a:lstStyle/>
          <a:p>
            <a:fld id="{EF48D4C6-2142-454A-94BC-D0486A611436}" type="slidenum">
              <a:rPr lang="ro-RO" smtClean="0"/>
              <a:pPr/>
              <a:t>11</a:t>
            </a:fld>
            <a:endParaRPr lang="ro-RO"/>
          </a:p>
        </p:txBody>
      </p:sp>
    </p:spTree>
    <p:extLst>
      <p:ext uri="{BB962C8B-B14F-4D97-AF65-F5344CB8AC3E}">
        <p14:creationId xmlns="" xmlns:p14="http://schemas.microsoft.com/office/powerpoint/2010/main" val="3726104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r>
              <a:rPr lang="en-US" dirty="0" smtClean="0"/>
              <a:t>V</a:t>
            </a:r>
            <a:r>
              <a:rPr lang="ro-RO" dirty="0" smtClean="0"/>
              <a:t>ă</a:t>
            </a:r>
            <a:r>
              <a:rPr lang="ro-RO" baseline="0" dirty="0" smtClean="0"/>
              <a:t> mulțumim!</a:t>
            </a:r>
          </a:p>
          <a:p>
            <a:r>
              <a:rPr lang="ro-RO" baseline="0" dirty="0" smtClean="0"/>
              <a:t>Echipa de proiect</a:t>
            </a:r>
            <a:r>
              <a:rPr lang="en-US" baseline="0" dirty="0" smtClean="0"/>
              <a:t>: MUNTEANU MONICA, HLU</a:t>
            </a:r>
            <a:r>
              <a:rPr lang="ro-RO" baseline="0" dirty="0" smtClean="0"/>
              <a:t>ȘCU AURICA ANGELA, BRĂNIȘTEANU BIANCA , IORDACHE OANA</a:t>
            </a:r>
          </a:p>
          <a:p>
            <a:endParaRPr lang="en-US" dirty="0" smtClean="0"/>
          </a:p>
          <a:p>
            <a:endParaRPr lang="en-US" dirty="0" smtClean="0"/>
          </a:p>
          <a:p>
            <a:endParaRPr lang="ro-RO" dirty="0"/>
          </a:p>
        </p:txBody>
      </p:sp>
      <p:sp>
        <p:nvSpPr>
          <p:cNvPr id="4" name="Substituent număr diapozitiv 3"/>
          <p:cNvSpPr>
            <a:spLocks noGrp="1"/>
          </p:cNvSpPr>
          <p:nvPr>
            <p:ph type="sldNum" sz="quarter" idx="10"/>
          </p:nvPr>
        </p:nvSpPr>
        <p:spPr/>
        <p:txBody>
          <a:bodyPr/>
          <a:lstStyle/>
          <a:p>
            <a:fld id="{EF48D4C6-2142-454A-94BC-D0486A611436}" type="slidenum">
              <a:rPr lang="ro-RO" smtClean="0"/>
              <a:pPr/>
              <a:t>15</a:t>
            </a:fld>
            <a:endParaRPr lang="ro-RO"/>
          </a:p>
        </p:txBody>
      </p:sp>
    </p:spTree>
    <p:extLst>
      <p:ext uri="{BB962C8B-B14F-4D97-AF65-F5344CB8AC3E}">
        <p14:creationId xmlns="" xmlns:p14="http://schemas.microsoft.com/office/powerpoint/2010/main" val="2000972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p:cNvSpPr>
            <a:spLocks noGrp="1"/>
          </p:cNvSpPr>
          <p:nvPr>
            <p:ph type="ctrTitle"/>
          </p:nvPr>
        </p:nvSpPr>
        <p:spPr>
          <a:xfrm>
            <a:off x="685800" y="2130425"/>
            <a:ext cx="7772400" cy="1470025"/>
          </a:xfrm>
        </p:spPr>
        <p:txBody>
          <a:bodyPr/>
          <a:lstStyle/>
          <a:p>
            <a:r>
              <a:rPr lang="ro-RO" smtClean="0"/>
              <a:t>Clic pentru editare stil titlu</a:t>
            </a:r>
            <a:endParaRPr lang="ro-RO"/>
          </a:p>
        </p:txBody>
      </p:sp>
      <p:sp>
        <p:nvSpPr>
          <p:cNvPr id="3" name="Subtitlu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o-RO" smtClean="0"/>
              <a:t>Clic pentru a edita stilul de subtitlu</a:t>
            </a:r>
            <a:endParaRPr lang="ro-RO"/>
          </a:p>
        </p:txBody>
      </p:sp>
      <p:sp>
        <p:nvSpPr>
          <p:cNvPr id="4" name="Substituent dată 3"/>
          <p:cNvSpPr>
            <a:spLocks noGrp="1"/>
          </p:cNvSpPr>
          <p:nvPr>
            <p:ph type="dt" sz="half" idx="10"/>
          </p:nvPr>
        </p:nvSpPr>
        <p:spPr/>
        <p:txBody>
          <a:bodyPr/>
          <a:lstStyle/>
          <a:p>
            <a:fld id="{5777EBC8-7BB6-4E0A-B795-9DE034F8C627}" type="datetimeFigureOut">
              <a:rPr lang="ro-RO" smtClean="0"/>
              <a:pPr/>
              <a:t>15.04.2019</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9FA920B7-70AA-45F2-B5B2-5121D320C16F}" type="slidenum">
              <a:rPr lang="ro-RO" smtClean="0"/>
              <a:pPr/>
              <a:t>‹#›</a:t>
            </a:fld>
            <a:endParaRPr lang="ro-RO"/>
          </a:p>
        </p:txBody>
      </p:sp>
    </p:spTree>
    <p:extLst>
      <p:ext uri="{BB962C8B-B14F-4D97-AF65-F5344CB8AC3E}">
        <p14:creationId xmlns="" xmlns:p14="http://schemas.microsoft.com/office/powerpoint/2010/main" val="10005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ro-RO"/>
          </a:p>
        </p:txBody>
      </p:sp>
      <p:sp>
        <p:nvSpPr>
          <p:cNvPr id="3" name="Substituent text vertical 2"/>
          <p:cNvSpPr>
            <a:spLocks noGrp="1"/>
          </p:cNvSpPr>
          <p:nvPr>
            <p:ph type="body" orient="vert" idx="1"/>
          </p:nvPr>
        </p:nvSpPr>
        <p:spPr/>
        <p:txBody>
          <a:bodyPr vert="eaVert"/>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dată 3"/>
          <p:cNvSpPr>
            <a:spLocks noGrp="1"/>
          </p:cNvSpPr>
          <p:nvPr>
            <p:ph type="dt" sz="half" idx="10"/>
          </p:nvPr>
        </p:nvSpPr>
        <p:spPr/>
        <p:txBody>
          <a:bodyPr/>
          <a:lstStyle/>
          <a:p>
            <a:fld id="{5777EBC8-7BB6-4E0A-B795-9DE034F8C627}" type="datetimeFigureOut">
              <a:rPr lang="ro-RO" smtClean="0"/>
              <a:pPr/>
              <a:t>15.04.2019</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9FA920B7-70AA-45F2-B5B2-5121D320C16F}" type="slidenum">
              <a:rPr lang="ro-RO" smtClean="0"/>
              <a:pPr/>
              <a:t>‹#›</a:t>
            </a:fld>
            <a:endParaRPr lang="ro-RO"/>
          </a:p>
        </p:txBody>
      </p:sp>
    </p:spTree>
    <p:extLst>
      <p:ext uri="{BB962C8B-B14F-4D97-AF65-F5344CB8AC3E}">
        <p14:creationId xmlns="" xmlns:p14="http://schemas.microsoft.com/office/powerpoint/2010/main" val="4065598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629400" y="274638"/>
            <a:ext cx="2057400" cy="5851525"/>
          </a:xfrm>
        </p:spPr>
        <p:txBody>
          <a:bodyPr vert="eaVert"/>
          <a:lstStyle/>
          <a:p>
            <a:r>
              <a:rPr lang="ro-RO" smtClean="0"/>
              <a:t>Clic pentru editare stil titlu</a:t>
            </a:r>
            <a:endParaRPr lang="ro-RO"/>
          </a:p>
        </p:txBody>
      </p:sp>
      <p:sp>
        <p:nvSpPr>
          <p:cNvPr id="3" name="Substituent text vertical 2"/>
          <p:cNvSpPr>
            <a:spLocks noGrp="1"/>
          </p:cNvSpPr>
          <p:nvPr>
            <p:ph type="body" orient="vert" idx="1"/>
          </p:nvPr>
        </p:nvSpPr>
        <p:spPr>
          <a:xfrm>
            <a:off x="457200" y="274638"/>
            <a:ext cx="6019800" cy="5851525"/>
          </a:xfrm>
        </p:spPr>
        <p:txBody>
          <a:bodyPr vert="eaVert"/>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dată 3"/>
          <p:cNvSpPr>
            <a:spLocks noGrp="1"/>
          </p:cNvSpPr>
          <p:nvPr>
            <p:ph type="dt" sz="half" idx="10"/>
          </p:nvPr>
        </p:nvSpPr>
        <p:spPr/>
        <p:txBody>
          <a:bodyPr/>
          <a:lstStyle/>
          <a:p>
            <a:fld id="{5777EBC8-7BB6-4E0A-B795-9DE034F8C627}" type="datetimeFigureOut">
              <a:rPr lang="ro-RO" smtClean="0"/>
              <a:pPr/>
              <a:t>15.04.2019</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9FA920B7-70AA-45F2-B5B2-5121D320C16F}" type="slidenum">
              <a:rPr lang="ro-RO" smtClean="0"/>
              <a:pPr/>
              <a:t>‹#›</a:t>
            </a:fld>
            <a:endParaRPr lang="ro-RO"/>
          </a:p>
        </p:txBody>
      </p:sp>
    </p:spTree>
    <p:extLst>
      <p:ext uri="{BB962C8B-B14F-4D97-AF65-F5344CB8AC3E}">
        <p14:creationId xmlns="" xmlns:p14="http://schemas.microsoft.com/office/powerpoint/2010/main" val="2886149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ro-RO"/>
          </a:p>
        </p:txBody>
      </p:sp>
      <p:sp>
        <p:nvSpPr>
          <p:cNvPr id="3" name="Substituent conținut 2"/>
          <p:cNvSpPr>
            <a:spLocks noGrp="1"/>
          </p:cNvSpPr>
          <p:nvPr>
            <p:ph idx="1"/>
          </p:nvPr>
        </p:nvSpPr>
        <p:spPr/>
        <p:txBody>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dată 3"/>
          <p:cNvSpPr>
            <a:spLocks noGrp="1"/>
          </p:cNvSpPr>
          <p:nvPr>
            <p:ph type="dt" sz="half" idx="10"/>
          </p:nvPr>
        </p:nvSpPr>
        <p:spPr/>
        <p:txBody>
          <a:bodyPr/>
          <a:lstStyle/>
          <a:p>
            <a:fld id="{5777EBC8-7BB6-4E0A-B795-9DE034F8C627}" type="datetimeFigureOut">
              <a:rPr lang="ro-RO" smtClean="0"/>
              <a:pPr/>
              <a:t>15.04.2019</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9FA920B7-70AA-45F2-B5B2-5121D320C16F}" type="slidenum">
              <a:rPr lang="ro-RO" smtClean="0"/>
              <a:pPr/>
              <a:t>‹#›</a:t>
            </a:fld>
            <a:endParaRPr lang="ro-RO"/>
          </a:p>
        </p:txBody>
      </p:sp>
    </p:spTree>
    <p:extLst>
      <p:ext uri="{BB962C8B-B14F-4D97-AF65-F5344CB8AC3E}">
        <p14:creationId xmlns="" xmlns:p14="http://schemas.microsoft.com/office/powerpoint/2010/main" val="1288548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p:cNvSpPr>
            <a:spLocks noGrp="1"/>
          </p:cNvSpPr>
          <p:nvPr>
            <p:ph type="title"/>
          </p:nvPr>
        </p:nvSpPr>
        <p:spPr>
          <a:xfrm>
            <a:off x="722313" y="4406900"/>
            <a:ext cx="7772400" cy="1362075"/>
          </a:xfrm>
        </p:spPr>
        <p:txBody>
          <a:bodyPr anchor="t"/>
          <a:lstStyle>
            <a:lvl1pPr algn="l">
              <a:defRPr sz="4000" b="1" cap="all"/>
            </a:lvl1pPr>
          </a:lstStyle>
          <a:p>
            <a:r>
              <a:rPr lang="ro-RO" smtClean="0"/>
              <a:t>Clic pentru editare stil titlu</a:t>
            </a:r>
            <a:endParaRPr lang="ro-RO"/>
          </a:p>
        </p:txBody>
      </p:sp>
      <p:sp>
        <p:nvSpPr>
          <p:cNvPr id="3" name="Substituent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smtClean="0"/>
              <a:t>Clic pentru editare stiluri text Coordonator</a:t>
            </a:r>
          </a:p>
        </p:txBody>
      </p:sp>
      <p:sp>
        <p:nvSpPr>
          <p:cNvPr id="4" name="Substituent dată 3"/>
          <p:cNvSpPr>
            <a:spLocks noGrp="1"/>
          </p:cNvSpPr>
          <p:nvPr>
            <p:ph type="dt" sz="half" idx="10"/>
          </p:nvPr>
        </p:nvSpPr>
        <p:spPr/>
        <p:txBody>
          <a:bodyPr/>
          <a:lstStyle/>
          <a:p>
            <a:fld id="{5777EBC8-7BB6-4E0A-B795-9DE034F8C627}" type="datetimeFigureOut">
              <a:rPr lang="ro-RO" smtClean="0"/>
              <a:pPr/>
              <a:t>15.04.2019</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9FA920B7-70AA-45F2-B5B2-5121D320C16F}" type="slidenum">
              <a:rPr lang="ro-RO" smtClean="0"/>
              <a:pPr/>
              <a:t>‹#›</a:t>
            </a:fld>
            <a:endParaRPr lang="ro-RO"/>
          </a:p>
        </p:txBody>
      </p:sp>
    </p:spTree>
    <p:extLst>
      <p:ext uri="{BB962C8B-B14F-4D97-AF65-F5344CB8AC3E}">
        <p14:creationId xmlns="" xmlns:p14="http://schemas.microsoft.com/office/powerpoint/2010/main" val="440266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ro-RO"/>
          </a:p>
        </p:txBody>
      </p:sp>
      <p:sp>
        <p:nvSpPr>
          <p:cNvPr id="3" name="Substituent conținut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conținut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5" name="Substituent dată 4"/>
          <p:cNvSpPr>
            <a:spLocks noGrp="1"/>
          </p:cNvSpPr>
          <p:nvPr>
            <p:ph type="dt" sz="half" idx="10"/>
          </p:nvPr>
        </p:nvSpPr>
        <p:spPr/>
        <p:txBody>
          <a:bodyPr/>
          <a:lstStyle/>
          <a:p>
            <a:fld id="{5777EBC8-7BB6-4E0A-B795-9DE034F8C627}" type="datetimeFigureOut">
              <a:rPr lang="ro-RO" smtClean="0"/>
              <a:pPr/>
              <a:t>15.04.2019</a:t>
            </a:fld>
            <a:endParaRPr lang="ro-RO"/>
          </a:p>
        </p:txBody>
      </p:sp>
      <p:sp>
        <p:nvSpPr>
          <p:cNvPr id="6" name="Substituent subsol 5"/>
          <p:cNvSpPr>
            <a:spLocks noGrp="1"/>
          </p:cNvSpPr>
          <p:nvPr>
            <p:ph type="ftr" sz="quarter" idx="11"/>
          </p:nvPr>
        </p:nvSpPr>
        <p:spPr/>
        <p:txBody>
          <a:bodyPr/>
          <a:lstStyle/>
          <a:p>
            <a:endParaRPr lang="ro-RO"/>
          </a:p>
        </p:txBody>
      </p:sp>
      <p:sp>
        <p:nvSpPr>
          <p:cNvPr id="7" name="Substituent număr diapozitiv 6"/>
          <p:cNvSpPr>
            <a:spLocks noGrp="1"/>
          </p:cNvSpPr>
          <p:nvPr>
            <p:ph type="sldNum" sz="quarter" idx="12"/>
          </p:nvPr>
        </p:nvSpPr>
        <p:spPr/>
        <p:txBody>
          <a:bodyPr/>
          <a:lstStyle/>
          <a:p>
            <a:fld id="{9FA920B7-70AA-45F2-B5B2-5121D320C16F}" type="slidenum">
              <a:rPr lang="ro-RO" smtClean="0"/>
              <a:pPr/>
              <a:t>‹#›</a:t>
            </a:fld>
            <a:endParaRPr lang="ro-RO"/>
          </a:p>
        </p:txBody>
      </p:sp>
    </p:spTree>
    <p:extLst>
      <p:ext uri="{BB962C8B-B14F-4D97-AF65-F5344CB8AC3E}">
        <p14:creationId xmlns="" xmlns:p14="http://schemas.microsoft.com/office/powerpoint/2010/main" val="1830938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lvl1pPr>
              <a:defRPr/>
            </a:lvl1pPr>
          </a:lstStyle>
          <a:p>
            <a:r>
              <a:rPr lang="ro-RO" smtClean="0"/>
              <a:t>Clic pentru editare stil titlu</a:t>
            </a:r>
            <a:endParaRPr lang="ro-RO"/>
          </a:p>
        </p:txBody>
      </p:sp>
      <p:sp>
        <p:nvSpPr>
          <p:cNvPr id="3" name="Substituent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Clic pentru editare stiluri text Coordonator</a:t>
            </a:r>
          </a:p>
        </p:txBody>
      </p:sp>
      <p:sp>
        <p:nvSpPr>
          <p:cNvPr id="4" name="Substituent conținut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5" name="Substituent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Clic pentru editare stiluri text Coordonator</a:t>
            </a:r>
          </a:p>
        </p:txBody>
      </p:sp>
      <p:sp>
        <p:nvSpPr>
          <p:cNvPr id="6" name="Substituent conținut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7" name="Substituent dată 6"/>
          <p:cNvSpPr>
            <a:spLocks noGrp="1"/>
          </p:cNvSpPr>
          <p:nvPr>
            <p:ph type="dt" sz="half" idx="10"/>
          </p:nvPr>
        </p:nvSpPr>
        <p:spPr/>
        <p:txBody>
          <a:bodyPr/>
          <a:lstStyle/>
          <a:p>
            <a:fld id="{5777EBC8-7BB6-4E0A-B795-9DE034F8C627}" type="datetimeFigureOut">
              <a:rPr lang="ro-RO" smtClean="0"/>
              <a:pPr/>
              <a:t>15.04.2019</a:t>
            </a:fld>
            <a:endParaRPr lang="ro-RO"/>
          </a:p>
        </p:txBody>
      </p:sp>
      <p:sp>
        <p:nvSpPr>
          <p:cNvPr id="8" name="Substituent subsol 7"/>
          <p:cNvSpPr>
            <a:spLocks noGrp="1"/>
          </p:cNvSpPr>
          <p:nvPr>
            <p:ph type="ftr" sz="quarter" idx="11"/>
          </p:nvPr>
        </p:nvSpPr>
        <p:spPr/>
        <p:txBody>
          <a:bodyPr/>
          <a:lstStyle/>
          <a:p>
            <a:endParaRPr lang="ro-RO"/>
          </a:p>
        </p:txBody>
      </p:sp>
      <p:sp>
        <p:nvSpPr>
          <p:cNvPr id="9" name="Substituent număr diapozitiv 8"/>
          <p:cNvSpPr>
            <a:spLocks noGrp="1"/>
          </p:cNvSpPr>
          <p:nvPr>
            <p:ph type="sldNum" sz="quarter" idx="12"/>
          </p:nvPr>
        </p:nvSpPr>
        <p:spPr/>
        <p:txBody>
          <a:bodyPr/>
          <a:lstStyle/>
          <a:p>
            <a:fld id="{9FA920B7-70AA-45F2-B5B2-5121D320C16F}" type="slidenum">
              <a:rPr lang="ro-RO" smtClean="0"/>
              <a:pPr/>
              <a:t>‹#›</a:t>
            </a:fld>
            <a:endParaRPr lang="ro-RO"/>
          </a:p>
        </p:txBody>
      </p:sp>
    </p:spTree>
    <p:extLst>
      <p:ext uri="{BB962C8B-B14F-4D97-AF65-F5344CB8AC3E}">
        <p14:creationId xmlns="" xmlns:p14="http://schemas.microsoft.com/office/powerpoint/2010/main" val="200843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Clic pentru editare stil titlu</a:t>
            </a:r>
            <a:endParaRPr lang="ro-RO"/>
          </a:p>
        </p:txBody>
      </p:sp>
      <p:sp>
        <p:nvSpPr>
          <p:cNvPr id="3" name="Substituent dată 2"/>
          <p:cNvSpPr>
            <a:spLocks noGrp="1"/>
          </p:cNvSpPr>
          <p:nvPr>
            <p:ph type="dt" sz="half" idx="10"/>
          </p:nvPr>
        </p:nvSpPr>
        <p:spPr/>
        <p:txBody>
          <a:bodyPr/>
          <a:lstStyle/>
          <a:p>
            <a:fld id="{5777EBC8-7BB6-4E0A-B795-9DE034F8C627}" type="datetimeFigureOut">
              <a:rPr lang="ro-RO" smtClean="0"/>
              <a:pPr/>
              <a:t>15.04.2019</a:t>
            </a:fld>
            <a:endParaRPr lang="ro-RO"/>
          </a:p>
        </p:txBody>
      </p:sp>
      <p:sp>
        <p:nvSpPr>
          <p:cNvPr id="4" name="Substituent subsol 3"/>
          <p:cNvSpPr>
            <a:spLocks noGrp="1"/>
          </p:cNvSpPr>
          <p:nvPr>
            <p:ph type="ftr" sz="quarter" idx="11"/>
          </p:nvPr>
        </p:nvSpPr>
        <p:spPr/>
        <p:txBody>
          <a:bodyPr/>
          <a:lstStyle/>
          <a:p>
            <a:endParaRPr lang="ro-RO"/>
          </a:p>
        </p:txBody>
      </p:sp>
      <p:sp>
        <p:nvSpPr>
          <p:cNvPr id="5" name="Substituent număr diapozitiv 4"/>
          <p:cNvSpPr>
            <a:spLocks noGrp="1"/>
          </p:cNvSpPr>
          <p:nvPr>
            <p:ph type="sldNum" sz="quarter" idx="12"/>
          </p:nvPr>
        </p:nvSpPr>
        <p:spPr/>
        <p:txBody>
          <a:bodyPr/>
          <a:lstStyle/>
          <a:p>
            <a:fld id="{9FA920B7-70AA-45F2-B5B2-5121D320C16F}" type="slidenum">
              <a:rPr lang="ro-RO" smtClean="0"/>
              <a:pPr/>
              <a:t>‹#›</a:t>
            </a:fld>
            <a:endParaRPr lang="ro-RO"/>
          </a:p>
        </p:txBody>
      </p:sp>
    </p:spTree>
    <p:extLst>
      <p:ext uri="{BB962C8B-B14F-4D97-AF65-F5344CB8AC3E}">
        <p14:creationId xmlns="" xmlns:p14="http://schemas.microsoft.com/office/powerpoint/2010/main" val="308671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p>
            <a:fld id="{5777EBC8-7BB6-4E0A-B795-9DE034F8C627}" type="datetimeFigureOut">
              <a:rPr lang="ro-RO" smtClean="0"/>
              <a:pPr/>
              <a:t>15.04.2019</a:t>
            </a:fld>
            <a:endParaRPr lang="ro-RO"/>
          </a:p>
        </p:txBody>
      </p:sp>
      <p:sp>
        <p:nvSpPr>
          <p:cNvPr id="3" name="Substituent subsol 2"/>
          <p:cNvSpPr>
            <a:spLocks noGrp="1"/>
          </p:cNvSpPr>
          <p:nvPr>
            <p:ph type="ftr" sz="quarter" idx="11"/>
          </p:nvPr>
        </p:nvSpPr>
        <p:spPr/>
        <p:txBody>
          <a:bodyPr/>
          <a:lstStyle/>
          <a:p>
            <a:endParaRPr lang="ro-RO"/>
          </a:p>
        </p:txBody>
      </p:sp>
      <p:sp>
        <p:nvSpPr>
          <p:cNvPr id="4" name="Substituent număr diapozitiv 3"/>
          <p:cNvSpPr>
            <a:spLocks noGrp="1"/>
          </p:cNvSpPr>
          <p:nvPr>
            <p:ph type="sldNum" sz="quarter" idx="12"/>
          </p:nvPr>
        </p:nvSpPr>
        <p:spPr/>
        <p:txBody>
          <a:bodyPr/>
          <a:lstStyle/>
          <a:p>
            <a:fld id="{9FA920B7-70AA-45F2-B5B2-5121D320C16F}" type="slidenum">
              <a:rPr lang="ro-RO" smtClean="0"/>
              <a:pPr/>
              <a:t>‹#›</a:t>
            </a:fld>
            <a:endParaRPr lang="ro-RO"/>
          </a:p>
        </p:txBody>
      </p:sp>
    </p:spTree>
    <p:extLst>
      <p:ext uri="{BB962C8B-B14F-4D97-AF65-F5344CB8AC3E}">
        <p14:creationId xmlns="" xmlns:p14="http://schemas.microsoft.com/office/powerpoint/2010/main" val="2150708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457200" y="273050"/>
            <a:ext cx="3008313" cy="1162050"/>
          </a:xfrm>
        </p:spPr>
        <p:txBody>
          <a:bodyPr anchor="b"/>
          <a:lstStyle>
            <a:lvl1pPr algn="l">
              <a:defRPr sz="2000" b="1"/>
            </a:lvl1pPr>
          </a:lstStyle>
          <a:p>
            <a:r>
              <a:rPr lang="ro-RO" smtClean="0"/>
              <a:t>Clic pentru editare stil titlu</a:t>
            </a:r>
            <a:endParaRPr lang="ro-RO"/>
          </a:p>
        </p:txBody>
      </p:sp>
      <p:sp>
        <p:nvSpPr>
          <p:cNvPr id="3" name="Substituent conținut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Clic pentru editare stiluri text Coordonator</a:t>
            </a:r>
          </a:p>
        </p:txBody>
      </p:sp>
      <p:sp>
        <p:nvSpPr>
          <p:cNvPr id="5" name="Substituent dată 4"/>
          <p:cNvSpPr>
            <a:spLocks noGrp="1"/>
          </p:cNvSpPr>
          <p:nvPr>
            <p:ph type="dt" sz="half" idx="10"/>
          </p:nvPr>
        </p:nvSpPr>
        <p:spPr/>
        <p:txBody>
          <a:bodyPr/>
          <a:lstStyle/>
          <a:p>
            <a:fld id="{5777EBC8-7BB6-4E0A-B795-9DE034F8C627}" type="datetimeFigureOut">
              <a:rPr lang="ro-RO" smtClean="0"/>
              <a:pPr/>
              <a:t>15.04.2019</a:t>
            </a:fld>
            <a:endParaRPr lang="ro-RO"/>
          </a:p>
        </p:txBody>
      </p:sp>
      <p:sp>
        <p:nvSpPr>
          <p:cNvPr id="6" name="Substituent subsol 5"/>
          <p:cNvSpPr>
            <a:spLocks noGrp="1"/>
          </p:cNvSpPr>
          <p:nvPr>
            <p:ph type="ftr" sz="quarter" idx="11"/>
          </p:nvPr>
        </p:nvSpPr>
        <p:spPr/>
        <p:txBody>
          <a:bodyPr/>
          <a:lstStyle/>
          <a:p>
            <a:endParaRPr lang="ro-RO"/>
          </a:p>
        </p:txBody>
      </p:sp>
      <p:sp>
        <p:nvSpPr>
          <p:cNvPr id="7" name="Substituent număr diapozitiv 6"/>
          <p:cNvSpPr>
            <a:spLocks noGrp="1"/>
          </p:cNvSpPr>
          <p:nvPr>
            <p:ph type="sldNum" sz="quarter" idx="12"/>
          </p:nvPr>
        </p:nvSpPr>
        <p:spPr/>
        <p:txBody>
          <a:bodyPr/>
          <a:lstStyle/>
          <a:p>
            <a:fld id="{9FA920B7-70AA-45F2-B5B2-5121D320C16F}" type="slidenum">
              <a:rPr lang="ro-RO" smtClean="0"/>
              <a:pPr/>
              <a:t>‹#›</a:t>
            </a:fld>
            <a:endParaRPr lang="ro-RO"/>
          </a:p>
        </p:txBody>
      </p:sp>
    </p:spTree>
    <p:extLst>
      <p:ext uri="{BB962C8B-B14F-4D97-AF65-F5344CB8AC3E}">
        <p14:creationId xmlns="" xmlns:p14="http://schemas.microsoft.com/office/powerpoint/2010/main" val="1380779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1792288" y="4800600"/>
            <a:ext cx="5486400" cy="566738"/>
          </a:xfrm>
        </p:spPr>
        <p:txBody>
          <a:bodyPr anchor="b"/>
          <a:lstStyle>
            <a:lvl1pPr algn="l">
              <a:defRPr sz="2000" b="1"/>
            </a:lvl1pPr>
          </a:lstStyle>
          <a:p>
            <a:r>
              <a:rPr lang="ro-RO" smtClean="0"/>
              <a:t>Clic pentru editare stil titlu</a:t>
            </a:r>
            <a:endParaRPr lang="ro-RO"/>
          </a:p>
        </p:txBody>
      </p:sp>
      <p:sp>
        <p:nvSpPr>
          <p:cNvPr id="3" name="Substituent i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Substituent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Clic pentru editare stiluri text Coordonator</a:t>
            </a:r>
          </a:p>
        </p:txBody>
      </p:sp>
      <p:sp>
        <p:nvSpPr>
          <p:cNvPr id="5" name="Substituent dată 4"/>
          <p:cNvSpPr>
            <a:spLocks noGrp="1"/>
          </p:cNvSpPr>
          <p:nvPr>
            <p:ph type="dt" sz="half" idx="10"/>
          </p:nvPr>
        </p:nvSpPr>
        <p:spPr/>
        <p:txBody>
          <a:bodyPr/>
          <a:lstStyle/>
          <a:p>
            <a:fld id="{5777EBC8-7BB6-4E0A-B795-9DE034F8C627}" type="datetimeFigureOut">
              <a:rPr lang="ro-RO" smtClean="0"/>
              <a:pPr/>
              <a:t>15.04.2019</a:t>
            </a:fld>
            <a:endParaRPr lang="ro-RO"/>
          </a:p>
        </p:txBody>
      </p:sp>
      <p:sp>
        <p:nvSpPr>
          <p:cNvPr id="6" name="Substituent subsol 5"/>
          <p:cNvSpPr>
            <a:spLocks noGrp="1"/>
          </p:cNvSpPr>
          <p:nvPr>
            <p:ph type="ftr" sz="quarter" idx="11"/>
          </p:nvPr>
        </p:nvSpPr>
        <p:spPr/>
        <p:txBody>
          <a:bodyPr/>
          <a:lstStyle/>
          <a:p>
            <a:endParaRPr lang="ro-RO"/>
          </a:p>
        </p:txBody>
      </p:sp>
      <p:sp>
        <p:nvSpPr>
          <p:cNvPr id="7" name="Substituent număr diapozitiv 6"/>
          <p:cNvSpPr>
            <a:spLocks noGrp="1"/>
          </p:cNvSpPr>
          <p:nvPr>
            <p:ph type="sldNum" sz="quarter" idx="12"/>
          </p:nvPr>
        </p:nvSpPr>
        <p:spPr/>
        <p:txBody>
          <a:bodyPr/>
          <a:lstStyle/>
          <a:p>
            <a:fld id="{9FA920B7-70AA-45F2-B5B2-5121D320C16F}" type="slidenum">
              <a:rPr lang="ro-RO" smtClean="0"/>
              <a:pPr/>
              <a:t>‹#›</a:t>
            </a:fld>
            <a:endParaRPr lang="ro-RO"/>
          </a:p>
        </p:txBody>
      </p:sp>
    </p:spTree>
    <p:extLst>
      <p:ext uri="{BB962C8B-B14F-4D97-AF65-F5344CB8AC3E}">
        <p14:creationId xmlns="" xmlns:p14="http://schemas.microsoft.com/office/powerpoint/2010/main" val="1282028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Substituent titl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o-RO" smtClean="0"/>
              <a:t>Clic pentru editare stil titlu</a:t>
            </a:r>
            <a:endParaRPr lang="ro-RO"/>
          </a:p>
        </p:txBody>
      </p:sp>
      <p:sp>
        <p:nvSpPr>
          <p:cNvPr id="3" name="Substituent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dată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77EBC8-7BB6-4E0A-B795-9DE034F8C627}" type="datetimeFigureOut">
              <a:rPr lang="ro-RO" smtClean="0"/>
              <a:pPr/>
              <a:t>15.04.2019</a:t>
            </a:fld>
            <a:endParaRPr lang="ro-RO"/>
          </a:p>
        </p:txBody>
      </p:sp>
      <p:sp>
        <p:nvSpPr>
          <p:cNvPr id="5" name="Substituent subsol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ubstituent număr diapozitiv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A920B7-70AA-45F2-B5B2-5121D320C16F}" type="slidenum">
              <a:rPr lang="ro-RO" smtClean="0"/>
              <a:pPr/>
              <a:t>‹#›</a:t>
            </a:fld>
            <a:endParaRPr lang="ro-RO"/>
          </a:p>
        </p:txBody>
      </p:sp>
    </p:spTree>
    <p:extLst>
      <p:ext uri="{BB962C8B-B14F-4D97-AF65-F5344CB8AC3E}">
        <p14:creationId xmlns="" xmlns:p14="http://schemas.microsoft.com/office/powerpoint/2010/main" val="69854139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p:nvPr>
        </p:nvSpPr>
        <p:spPr>
          <a:xfrm>
            <a:off x="1799692" y="1844824"/>
            <a:ext cx="5688632" cy="1080120"/>
          </a:xfrm>
        </p:spPr>
        <p:txBody>
          <a:bodyPr>
            <a:normAutofit fontScale="90000"/>
          </a:bodyPr>
          <a:lstStyle/>
          <a:p>
            <a:r>
              <a:rPr lang="vi-VN" b="1" u="sng" dirty="0" smtClean="0"/>
              <a:t>Un plus de transparenţă, etică şi integritate</a:t>
            </a:r>
            <a:endParaRPr lang="ro-RO" b="1" u="sng" dirty="0"/>
          </a:p>
        </p:txBody>
      </p:sp>
      <p:sp>
        <p:nvSpPr>
          <p:cNvPr id="3" name="Subtitlu 2"/>
          <p:cNvSpPr>
            <a:spLocks noGrp="1"/>
          </p:cNvSpPr>
          <p:nvPr>
            <p:ph type="subTitle" idx="1"/>
          </p:nvPr>
        </p:nvSpPr>
        <p:spPr>
          <a:xfrm>
            <a:off x="1547664" y="3068960"/>
            <a:ext cx="6336704" cy="2785864"/>
          </a:xfrm>
        </p:spPr>
        <p:txBody>
          <a:bodyPr/>
          <a:lstStyle/>
          <a:p>
            <a:r>
              <a:rPr lang="vi-VN" dirty="0" smtClean="0">
                <a:solidFill>
                  <a:schemeClr val="tx2">
                    <a:lumMod val="75000"/>
                  </a:schemeClr>
                </a:solidFill>
              </a:rPr>
              <a:t>Cod proiect</a:t>
            </a:r>
            <a:r>
              <a:rPr lang="en-US" dirty="0" smtClean="0">
                <a:solidFill>
                  <a:schemeClr val="tx2">
                    <a:lumMod val="75000"/>
                  </a:schemeClr>
                </a:solidFill>
              </a:rPr>
              <a:t> SMIS </a:t>
            </a:r>
            <a:r>
              <a:rPr lang="vi-VN" dirty="0" smtClean="0">
                <a:solidFill>
                  <a:schemeClr val="tx2">
                    <a:lumMod val="75000"/>
                  </a:schemeClr>
                </a:solidFill>
              </a:rPr>
              <a:t> 117483</a:t>
            </a:r>
            <a:endParaRPr lang="en-US" dirty="0" smtClean="0">
              <a:solidFill>
                <a:schemeClr val="tx2">
                  <a:lumMod val="75000"/>
                </a:schemeClr>
              </a:solidFill>
            </a:endParaRPr>
          </a:p>
          <a:p>
            <a:r>
              <a:rPr lang="en-US" dirty="0" smtClean="0">
                <a:solidFill>
                  <a:schemeClr val="tx2">
                    <a:lumMod val="75000"/>
                  </a:schemeClr>
                </a:solidFill>
              </a:rPr>
              <a:t>DURATA PROIECT 12 LUNI: AUGUST 2018-AUGUST 2019</a:t>
            </a:r>
            <a:endParaRPr lang="ro-RO" dirty="0" smtClean="0">
              <a:solidFill>
                <a:schemeClr val="tx2">
                  <a:lumMod val="75000"/>
                </a:schemeClr>
              </a:solidFill>
            </a:endParaRPr>
          </a:p>
          <a:p>
            <a:r>
              <a:rPr lang="ro-RO" b="1" dirty="0" smtClean="0">
                <a:solidFill>
                  <a:schemeClr val="tx2">
                    <a:lumMod val="75000"/>
                  </a:schemeClr>
                </a:solidFill>
              </a:rPr>
              <a:t>SIPOCA 412</a:t>
            </a:r>
            <a:endParaRPr lang="ro-RO" b="1" dirty="0">
              <a:solidFill>
                <a:schemeClr val="tx2">
                  <a:lumMod val="75000"/>
                </a:schemeClr>
              </a:solidFill>
            </a:endParaRPr>
          </a:p>
        </p:txBody>
      </p:sp>
      <p:pic>
        <p:nvPicPr>
          <p:cNvPr id="1027"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979712" y="620688"/>
            <a:ext cx="6252734" cy="6480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419340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539552" y="1196752"/>
            <a:ext cx="8136904" cy="5256584"/>
          </a:xfrm>
        </p:spPr>
        <p:txBody>
          <a:bodyPr>
            <a:noAutofit/>
          </a:bodyPr>
          <a:lstStyle/>
          <a:p>
            <a:pPr marL="0" indent="0">
              <a:buNone/>
            </a:pPr>
            <a:r>
              <a:rPr lang="ro-RO" sz="2400" dirty="0" smtClean="0"/>
              <a:t>18. </a:t>
            </a:r>
            <a:r>
              <a:rPr lang="vi-VN" sz="2400" dirty="0"/>
              <a:t>Proiectul ETICA - Eficiență, Transparență și Interes pentru Conduita din Administrație - Cod SIPOCA </a:t>
            </a:r>
            <a:r>
              <a:rPr lang="vi-VN" sz="2400" dirty="0" smtClean="0"/>
              <a:t>63</a:t>
            </a:r>
            <a:r>
              <a:rPr lang="ro-RO" sz="2400" dirty="0" smtClean="0"/>
              <a:t> – </a:t>
            </a:r>
            <a:r>
              <a:rPr lang="ro-RO" sz="2400" b="1" dirty="0" smtClean="0"/>
              <a:t>AGENȚIA NAȚIONALĂ A FUNCȚIONARILOR PUBLICI</a:t>
            </a:r>
          </a:p>
          <a:p>
            <a:pPr marL="0" indent="0">
              <a:buNone/>
            </a:pPr>
            <a:r>
              <a:rPr lang="ro-RO" sz="2400" dirty="0" smtClean="0"/>
              <a:t>19. </a:t>
            </a:r>
            <a:r>
              <a:rPr lang="vi-VN" sz="2400" dirty="0"/>
              <a:t>Creșterea Capacității Administrative A </a:t>
            </a:r>
            <a:r>
              <a:rPr lang="vi-VN" sz="2400" b="1" dirty="0"/>
              <a:t>Municipiului Constanța</a:t>
            </a:r>
            <a:r>
              <a:rPr lang="vi-VN" sz="2400" dirty="0"/>
              <a:t> Prin Implementarea De Măsuri În Domeniul </a:t>
            </a:r>
            <a:r>
              <a:rPr lang="vi-VN" sz="2400" dirty="0" smtClean="0"/>
              <a:t>Anticorupției</a:t>
            </a:r>
            <a:r>
              <a:rPr lang="ro-RO" sz="2400" dirty="0" smtClean="0"/>
              <a:t> – SIPOCA 405</a:t>
            </a:r>
            <a:endParaRPr lang="vi-VN" sz="2400" dirty="0"/>
          </a:p>
          <a:p>
            <a:pPr marL="0" indent="0">
              <a:buNone/>
            </a:pPr>
            <a:r>
              <a:rPr lang="ro-RO" sz="2400" dirty="0" smtClean="0"/>
              <a:t>20. MĂSURI INTEGRATE DE PREVENIRE A CORUPȚIEI LA NIVELUL AUTORITĂȚILOR ȘI INSTITUȚIILOR PUBLICE </a:t>
            </a:r>
            <a:r>
              <a:rPr lang="ro-RO" sz="2400" b="1" dirty="0" smtClean="0"/>
              <a:t>DIN MUNICIPIUL SLOBOZIA </a:t>
            </a:r>
            <a:r>
              <a:rPr lang="ro-RO" sz="2400" dirty="0" smtClean="0"/>
              <a:t>– SIPOCA 430</a:t>
            </a:r>
          </a:p>
          <a:p>
            <a:pPr marL="0" indent="0">
              <a:buNone/>
            </a:pPr>
            <a:r>
              <a:rPr lang="ro-RO" sz="2400" dirty="0" smtClean="0"/>
              <a:t>21. </a:t>
            </a:r>
            <a:r>
              <a:rPr lang="vi-VN" sz="2400" b="1" dirty="0" smtClean="0"/>
              <a:t>Consiliului Județean Mureș </a:t>
            </a:r>
            <a:r>
              <a:rPr lang="vi-VN" sz="2400" dirty="0" smtClean="0"/>
              <a:t>„Spunem NU Corupției” </a:t>
            </a:r>
            <a:r>
              <a:rPr lang="ro-RO" sz="2400" dirty="0" smtClean="0"/>
              <a:t>SIPOCA 418</a:t>
            </a:r>
          </a:p>
          <a:p>
            <a:pPr marL="0" indent="0">
              <a:buNone/>
            </a:pPr>
            <a:r>
              <a:rPr lang="ro-RO" sz="2400" dirty="0" smtClean="0"/>
              <a:t>22. Prevenire, educație și </a:t>
            </a:r>
            <a:r>
              <a:rPr lang="ro-RO" sz="2400" dirty="0" err="1" smtClean="0"/>
              <a:t>comnaterea</a:t>
            </a:r>
            <a:r>
              <a:rPr lang="ro-RO" sz="2400" dirty="0" smtClean="0"/>
              <a:t> </a:t>
            </a:r>
            <a:r>
              <a:rPr lang="ro-RO" sz="2400" dirty="0" err="1" smtClean="0"/>
              <a:t>corupției-</a:t>
            </a:r>
            <a:r>
              <a:rPr lang="ro-RO" sz="2400" dirty="0" smtClean="0"/>
              <a:t> </a:t>
            </a:r>
            <a:r>
              <a:rPr lang="ro-RO" sz="2400" b="1" dirty="0" smtClean="0"/>
              <a:t>Primăria Moreni</a:t>
            </a:r>
            <a:r>
              <a:rPr lang="ro-RO" sz="2400" dirty="0" smtClean="0"/>
              <a:t> – SIPOCA 441</a:t>
            </a:r>
            <a:endParaRPr lang="ro-RO" sz="2400" dirty="0"/>
          </a:p>
        </p:txBody>
      </p:sp>
      <p:pic>
        <p:nvPicPr>
          <p:cNvPr id="1126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27584" y="404664"/>
            <a:ext cx="6754813" cy="646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313373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539552" y="3643299"/>
            <a:ext cx="7632848" cy="2308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900" b="0" i="0" u="none" strike="noStrike" cap="none" normalizeH="0" baseline="0" dirty="0" smtClean="0">
                <a:ln>
                  <a:noFill/>
                </a:ln>
                <a:solidFill>
                  <a:srgbClr val="555555"/>
                </a:solidFill>
                <a:effectLst/>
                <a:latin typeface="Arial" pitchFamily="34" charset="0"/>
                <a:cs typeface="Arial" pitchFamily="34" charset="0"/>
              </a:rPr>
              <a:t> </a:t>
            </a: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2290"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99592" y="404664"/>
            <a:ext cx="6754813" cy="646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Dreptunghi 6"/>
          <p:cNvSpPr/>
          <p:nvPr/>
        </p:nvSpPr>
        <p:spPr>
          <a:xfrm>
            <a:off x="683568" y="1340768"/>
            <a:ext cx="7632848" cy="4955203"/>
          </a:xfrm>
          <a:prstGeom prst="rect">
            <a:avLst/>
          </a:prstGeom>
        </p:spPr>
        <p:txBody>
          <a:bodyPr wrap="square">
            <a:spAutoFit/>
          </a:bodyPr>
          <a:lstStyle/>
          <a:p>
            <a:r>
              <a:rPr lang="ro-RO" sz="2000" dirty="0" smtClean="0"/>
              <a:t>23. </a:t>
            </a:r>
            <a:r>
              <a:rPr lang="vi-VN" sz="2000" dirty="0" smtClean="0"/>
              <a:t>Măsuri pentru prevenirea corupției în</a:t>
            </a:r>
            <a:r>
              <a:rPr lang="en-US" sz="2000" dirty="0" smtClean="0"/>
              <a:t> </a:t>
            </a:r>
            <a:r>
              <a:rPr lang="vi-VN" sz="2000" dirty="0" smtClean="0"/>
              <a:t>administrația publică locală a </a:t>
            </a:r>
            <a:r>
              <a:rPr lang="vi-VN" sz="2000" b="1" dirty="0" smtClean="0"/>
              <a:t>Municipiului Deva </a:t>
            </a:r>
            <a:r>
              <a:rPr lang="vi-VN" sz="2000" dirty="0" smtClean="0"/>
              <a:t>din Județul</a:t>
            </a:r>
            <a:r>
              <a:rPr lang="en-US" sz="2000" dirty="0" smtClean="0"/>
              <a:t> </a:t>
            </a:r>
            <a:r>
              <a:rPr lang="vi-VN" sz="2000" dirty="0" smtClean="0"/>
              <a:t>Hunedoara„</a:t>
            </a:r>
            <a:r>
              <a:rPr lang="ro-RO" sz="2000" dirty="0" smtClean="0"/>
              <a:t> </a:t>
            </a:r>
            <a:r>
              <a:rPr lang="vi-VN" sz="2000" dirty="0" smtClean="0"/>
              <a:t>cod SIPOCA 424</a:t>
            </a:r>
            <a:endParaRPr lang="ro-RO" sz="2000" dirty="0" smtClean="0"/>
          </a:p>
          <a:p>
            <a:r>
              <a:rPr lang="ro-RO" sz="2000" dirty="0" smtClean="0"/>
              <a:t>24. </a:t>
            </a:r>
            <a:r>
              <a:rPr lang="vi-VN" sz="2000" dirty="0"/>
              <a:t>"Consolidarea capacității administrative a secretariatului tehnic al Strategiei Naționale Anticorupție 2016-2020 de a sprijini implementarea măsurilor anticorupție", cod SIPOCA </a:t>
            </a:r>
            <a:r>
              <a:rPr lang="vi-VN" sz="2000" dirty="0" smtClean="0"/>
              <a:t>62</a:t>
            </a:r>
            <a:r>
              <a:rPr lang="ro-RO" sz="2000" dirty="0" smtClean="0"/>
              <a:t> – </a:t>
            </a:r>
            <a:r>
              <a:rPr lang="ro-RO" sz="2400" b="1" dirty="0" smtClean="0"/>
              <a:t>Ministerul Justiției</a:t>
            </a:r>
          </a:p>
          <a:p>
            <a:r>
              <a:rPr lang="ro-RO" sz="2000" b="1" dirty="0" smtClean="0"/>
              <a:t>25. </a:t>
            </a:r>
            <a:r>
              <a:rPr lang="vi-VN" sz="2000" i="1" dirty="0"/>
              <a:t>Creșterea capacității administrative a ANAP și a instituțiilor publice responsabile pentru implementarea Strategiei naționale în domeniul achiziții publice</a:t>
            </a:r>
            <a:r>
              <a:rPr lang="vi-VN" sz="2000" dirty="0"/>
              <a:t>” </a:t>
            </a:r>
            <a:r>
              <a:rPr lang="vi-VN" sz="2000" dirty="0" smtClean="0"/>
              <a:t>SIPOCA 45</a:t>
            </a:r>
            <a:r>
              <a:rPr lang="ro-RO" sz="2000" dirty="0" smtClean="0"/>
              <a:t> – </a:t>
            </a:r>
            <a:r>
              <a:rPr lang="ro-RO" sz="2400" b="1" dirty="0" smtClean="0"/>
              <a:t>Ministerul Finanțelor Publice și Agenția Națională pentru Achiziții Publice. </a:t>
            </a:r>
            <a:endParaRPr lang="en-US" sz="2400" b="1" dirty="0" smtClean="0"/>
          </a:p>
          <a:p>
            <a:r>
              <a:rPr lang="en-US" sz="2400" b="1" dirty="0" smtClean="0"/>
              <a:t>26. </a:t>
            </a:r>
            <a:r>
              <a:rPr lang="vi-VN" sz="2000" dirty="0"/>
              <a:t>„Întărirea capacității Ministerului Public de punere în executare a unor procedee probatorii vizând perchezițiile informatice” – SIPOCA </a:t>
            </a:r>
            <a:r>
              <a:rPr lang="vi-VN" sz="2000" dirty="0" smtClean="0"/>
              <a:t>54</a:t>
            </a:r>
            <a:r>
              <a:rPr lang="en-US" sz="2000" dirty="0" smtClean="0"/>
              <a:t>- </a:t>
            </a:r>
            <a:r>
              <a:rPr lang="vi-VN" sz="2000" b="1" dirty="0"/>
              <a:t>Parchetul de pe lângă Înalta Curte de Casație și Justiție</a:t>
            </a:r>
            <a:endParaRPr lang="ro-RO" sz="2000" b="1" dirty="0"/>
          </a:p>
        </p:txBody>
      </p:sp>
    </p:spTree>
    <p:extLst>
      <p:ext uri="{BB962C8B-B14F-4D97-AF65-F5344CB8AC3E}">
        <p14:creationId xmlns="" xmlns:p14="http://schemas.microsoft.com/office/powerpoint/2010/main" val="2690652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lstStyle/>
          <a:p>
            <a:pPr marL="0" indent="0">
              <a:buNone/>
            </a:pPr>
            <a:endParaRPr lang="en-US" sz="2000" dirty="0" smtClean="0"/>
          </a:p>
          <a:p>
            <a:pPr marL="0" indent="0">
              <a:buNone/>
            </a:pPr>
            <a:r>
              <a:rPr lang="en-US" sz="2400" dirty="0" smtClean="0"/>
              <a:t>27.</a:t>
            </a:r>
            <a:r>
              <a:rPr lang="vi-VN" sz="2400" dirty="0" smtClean="0"/>
              <a:t> </a:t>
            </a:r>
            <a:r>
              <a:rPr lang="vi-VN" sz="2400" dirty="0"/>
              <a:t>„Întărirea capacității Ministerului Public de punere în aplicare a noilor prevederi ale codurilor penale în domeniul audierilor</a:t>
            </a:r>
            <a:r>
              <a:rPr lang="vi-VN" sz="2400" dirty="0" smtClean="0"/>
              <a:t>”</a:t>
            </a:r>
            <a:r>
              <a:rPr lang="en-US" sz="2400" dirty="0" smtClean="0"/>
              <a:t>- </a:t>
            </a:r>
            <a:r>
              <a:rPr lang="vi-VN" sz="2400" b="1" dirty="0"/>
              <a:t>Parchetul de pe lângă Înalta Curte de Casație și </a:t>
            </a:r>
            <a:r>
              <a:rPr lang="vi-VN" sz="2400" b="1" dirty="0" smtClean="0"/>
              <a:t>Justiție</a:t>
            </a:r>
            <a:r>
              <a:rPr lang="en-US" sz="2400" b="1" dirty="0" smtClean="0"/>
              <a:t> - </a:t>
            </a:r>
            <a:r>
              <a:rPr lang="vi-VN" sz="2400" dirty="0"/>
              <a:t>SIPOCA 53 </a:t>
            </a:r>
            <a:endParaRPr lang="en-US" sz="2400" dirty="0" smtClean="0"/>
          </a:p>
          <a:p>
            <a:pPr marL="0" indent="0">
              <a:buNone/>
            </a:pPr>
            <a:r>
              <a:rPr lang="en-US" sz="2400" dirty="0" smtClean="0"/>
              <a:t>28. </a:t>
            </a:r>
            <a:r>
              <a:rPr lang="ro-RO" sz="2400" dirty="0" smtClean="0"/>
              <a:t>Dezvoltarea </a:t>
            </a:r>
            <a:r>
              <a:rPr lang="ro-RO" sz="2400" dirty="0"/>
              <a:t>sistemului de management anticorupție la nivelul județului </a:t>
            </a:r>
            <a:r>
              <a:rPr lang="ro-RO" sz="2400" dirty="0" smtClean="0"/>
              <a:t>Giurgiu”, </a:t>
            </a:r>
            <a:r>
              <a:rPr lang="ro-RO" sz="2400" dirty="0"/>
              <a:t>Cod SIPOCA 407 Giurgiu,</a:t>
            </a:r>
            <a:r>
              <a:rPr lang="ro-RO" sz="2400" b="1" dirty="0"/>
              <a:t> Consiliul Județean Giurgiu</a:t>
            </a:r>
          </a:p>
          <a:p>
            <a:pPr marL="0" indent="0">
              <a:buNone/>
            </a:pPr>
            <a:endParaRPr lang="ro-RO" sz="2400" dirty="0"/>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331640" y="476672"/>
            <a:ext cx="6754813" cy="646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2522732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normAutofit fontScale="85000" lnSpcReduction="10000"/>
          </a:bodyPr>
          <a:lstStyle/>
          <a:p>
            <a:endParaRPr lang="ro-RO" dirty="0" smtClean="0"/>
          </a:p>
          <a:p>
            <a:pPr marL="0" indent="0" algn="ctr">
              <a:buNone/>
            </a:pPr>
            <a:r>
              <a:rPr lang="ro-RO" b="1" i="1" dirty="0" smtClean="0"/>
              <a:t>Consecințele corupţiei sunt foarte grave</a:t>
            </a:r>
            <a:r>
              <a:rPr lang="en-US" b="1" i="1" dirty="0" smtClean="0"/>
              <a:t>:</a:t>
            </a:r>
            <a:endParaRPr lang="ro-RO" b="1" i="1" dirty="0" smtClean="0"/>
          </a:p>
          <a:p>
            <a:pPr marL="0" indent="0">
              <a:buNone/>
            </a:pPr>
            <a:r>
              <a:rPr lang="ro-RO" dirty="0" smtClean="0"/>
              <a:t>C</a:t>
            </a:r>
            <a:r>
              <a:rPr lang="vi-VN" dirty="0" smtClean="0"/>
              <a:t>orupția poate</a:t>
            </a:r>
            <a:r>
              <a:rPr lang="en-US" dirty="0" smtClean="0"/>
              <a:t> </a:t>
            </a:r>
            <a:r>
              <a:rPr lang="vi-VN" dirty="0" smtClean="0"/>
              <a:t>atrage după sine nerecunoașterea</a:t>
            </a:r>
            <a:r>
              <a:rPr lang="en-US" dirty="0" smtClean="0"/>
              <a:t> </a:t>
            </a:r>
            <a:r>
              <a:rPr lang="vi-VN" dirty="0" smtClean="0"/>
              <a:t>legitimității statului, ducând la</a:t>
            </a:r>
            <a:r>
              <a:rPr lang="en-US" dirty="0" smtClean="0"/>
              <a:t> </a:t>
            </a:r>
            <a:r>
              <a:rPr lang="vi-VN" dirty="0" smtClean="0"/>
              <a:t>instabilitate politică și economică.</a:t>
            </a:r>
            <a:r>
              <a:rPr lang="en-US" dirty="0" smtClean="0"/>
              <a:t> </a:t>
            </a:r>
            <a:r>
              <a:rPr lang="vi-VN" dirty="0" smtClean="0"/>
              <a:t>Incertitudinea rezultată descurajează</a:t>
            </a:r>
            <a:r>
              <a:rPr lang="en-US" dirty="0" smtClean="0"/>
              <a:t> </a:t>
            </a:r>
            <a:r>
              <a:rPr lang="vi-VN" dirty="0" smtClean="0"/>
              <a:t>angajamentul întreprinderilor private</a:t>
            </a:r>
            <a:r>
              <a:rPr lang="en-US" dirty="0" smtClean="0"/>
              <a:t> </a:t>
            </a:r>
            <a:r>
              <a:rPr lang="vi-VN" dirty="0" smtClean="0"/>
              <a:t>față de o strategie de dezvoltare pe</a:t>
            </a:r>
            <a:r>
              <a:rPr lang="en-US" dirty="0" smtClean="0"/>
              <a:t> </a:t>
            </a:r>
            <a:r>
              <a:rPr lang="vi-VN" dirty="0" smtClean="0"/>
              <a:t>termen lung, ceea ce face mai dificilă</a:t>
            </a:r>
            <a:r>
              <a:rPr lang="en-US" dirty="0" smtClean="0"/>
              <a:t> </a:t>
            </a:r>
            <a:r>
              <a:rPr lang="vi-VN" dirty="0" smtClean="0"/>
              <a:t>realizarea unei dezvoltări durabile.</a:t>
            </a:r>
            <a:endParaRPr lang="en-US" dirty="0" smtClean="0"/>
          </a:p>
          <a:p>
            <a:pPr marL="0" indent="0">
              <a:buNone/>
            </a:pPr>
            <a:r>
              <a:rPr lang="en-US" i="1" dirty="0" smtClean="0"/>
              <a:t>“</a:t>
            </a:r>
            <a:r>
              <a:rPr lang="vi-VN" i="1" dirty="0" smtClean="0"/>
              <a:t>Deși este posibilă evaluarea situației, de obicei nu este posibilă cuantificarea întregii dimensiuni a problemei.</a:t>
            </a:r>
            <a:r>
              <a:rPr lang="en-US" i="1" dirty="0" smtClean="0"/>
              <a:t>”  </a:t>
            </a:r>
            <a:r>
              <a:rPr lang="en-US" i="1" dirty="0" err="1" smtClean="0"/>
              <a:t>sursa</a:t>
            </a:r>
            <a:r>
              <a:rPr lang="en-US" i="1" dirty="0" smtClean="0"/>
              <a:t> – </a:t>
            </a:r>
            <a:r>
              <a:rPr lang="en-US" i="1" dirty="0" err="1" smtClean="0"/>
              <a:t>concluzie</a:t>
            </a:r>
            <a:r>
              <a:rPr lang="en-US" i="1" dirty="0" smtClean="0"/>
              <a:t> </a:t>
            </a:r>
            <a:r>
              <a:rPr lang="en-US" i="1" dirty="0" err="1" smtClean="0"/>
              <a:t>studiu</a:t>
            </a:r>
            <a:r>
              <a:rPr lang="en-US" i="1" dirty="0" smtClean="0"/>
              <a:t> </a:t>
            </a:r>
            <a:r>
              <a:rPr lang="en-US" i="1" dirty="0" err="1" smtClean="0"/>
              <a:t>publicat</a:t>
            </a:r>
            <a:r>
              <a:rPr lang="en-US" i="1" dirty="0"/>
              <a:t> Internet</a:t>
            </a:r>
            <a:endParaRPr lang="vi-VN" i="1" dirty="0" smtClean="0"/>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71600" y="476672"/>
            <a:ext cx="6754813" cy="646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4568731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normAutofit/>
          </a:bodyPr>
          <a:lstStyle/>
          <a:p>
            <a:pPr marL="0" indent="0">
              <a:buNone/>
            </a:pPr>
            <a:r>
              <a:rPr lang="en-US" dirty="0" smtClean="0"/>
              <a:t>	U</a:t>
            </a:r>
            <a:r>
              <a:rPr lang="vi-VN" dirty="0" smtClean="0"/>
              <a:t>n nivel </a:t>
            </a:r>
            <a:r>
              <a:rPr lang="vi-VN" b="1" dirty="0" smtClean="0"/>
              <a:t>crescut de</a:t>
            </a:r>
            <a:r>
              <a:rPr lang="en-US" b="1" dirty="0" smtClean="0"/>
              <a:t> </a:t>
            </a:r>
            <a:r>
              <a:rPr lang="vi-VN" b="1" dirty="0" smtClean="0"/>
              <a:t>transparență și de integritate </a:t>
            </a:r>
            <a:r>
              <a:rPr lang="vi-VN" dirty="0" smtClean="0"/>
              <a:t>în sectorul</a:t>
            </a:r>
            <a:r>
              <a:rPr lang="en-US" dirty="0" smtClean="0"/>
              <a:t> </a:t>
            </a:r>
            <a:r>
              <a:rPr lang="vi-VN" dirty="0" smtClean="0"/>
              <a:t>public creează mai puține situații</a:t>
            </a:r>
            <a:r>
              <a:rPr lang="en-US" dirty="0" smtClean="0"/>
              <a:t> </a:t>
            </a:r>
            <a:r>
              <a:rPr lang="vi-VN" dirty="0" smtClean="0"/>
              <a:t>prielnice corupției. Aceasta se traduce</a:t>
            </a:r>
            <a:r>
              <a:rPr lang="en-US" dirty="0" smtClean="0"/>
              <a:t> </a:t>
            </a:r>
            <a:r>
              <a:rPr lang="vi-VN" dirty="0" smtClean="0"/>
              <a:t>printr-o mai mare competitivitate, o</a:t>
            </a:r>
            <a:r>
              <a:rPr lang="en-US" dirty="0" smtClean="0"/>
              <a:t> </a:t>
            </a:r>
            <a:r>
              <a:rPr lang="vi-VN" dirty="0" smtClean="0"/>
              <a:t>eficiență crescută în colectarea</a:t>
            </a:r>
            <a:r>
              <a:rPr lang="en-US" dirty="0" smtClean="0"/>
              <a:t> </a:t>
            </a:r>
            <a:r>
              <a:rPr lang="vi-VN" dirty="0" smtClean="0"/>
              <a:t>impozitelor și în cheltuielile publice și o</a:t>
            </a:r>
            <a:r>
              <a:rPr lang="en-US" dirty="0" smtClean="0"/>
              <a:t> </a:t>
            </a:r>
            <a:r>
              <a:rPr lang="vi-VN" dirty="0" smtClean="0"/>
              <a:t>consolidare a statului de drept.</a:t>
            </a:r>
            <a:endParaRPr lang="ro-RO" dirty="0"/>
          </a:p>
        </p:txBody>
      </p:sp>
      <p:pic>
        <p:nvPicPr>
          <p:cNvPr id="4098"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60977" y="463498"/>
            <a:ext cx="6754813" cy="646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9634701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403648" y="548680"/>
            <a:ext cx="6761163" cy="646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Dreptunghi 3"/>
          <p:cNvSpPr/>
          <p:nvPr/>
        </p:nvSpPr>
        <p:spPr>
          <a:xfrm>
            <a:off x="1314938" y="1700808"/>
            <a:ext cx="6328896" cy="4154984"/>
          </a:xfrm>
          <a:prstGeom prst="rect">
            <a:avLst/>
          </a:prstGeom>
        </p:spPr>
        <p:txBody>
          <a:bodyPr wrap="square">
            <a:spAutoFit/>
          </a:bodyPr>
          <a:lstStyle/>
          <a:p>
            <a:r>
              <a:rPr lang="en-US" sz="2400" dirty="0"/>
              <a:t>V</a:t>
            </a:r>
            <a:r>
              <a:rPr lang="ro-RO" sz="2400" dirty="0"/>
              <a:t>ă mulțumim</a:t>
            </a:r>
            <a:r>
              <a:rPr lang="ro-RO" sz="2400" dirty="0" smtClean="0"/>
              <a:t>!</a:t>
            </a:r>
          </a:p>
          <a:p>
            <a:endParaRPr lang="ro-RO" sz="2400" dirty="0"/>
          </a:p>
          <a:p>
            <a:endParaRPr lang="ro-RO" sz="2400" dirty="0"/>
          </a:p>
          <a:p>
            <a:r>
              <a:rPr lang="ro-RO" sz="2400" dirty="0"/>
              <a:t>Echipa de proiect</a:t>
            </a:r>
            <a:r>
              <a:rPr lang="en-US" sz="2400" dirty="0"/>
              <a:t>: </a:t>
            </a:r>
            <a:endParaRPr lang="ro-RO" sz="2400" dirty="0" smtClean="0"/>
          </a:p>
          <a:p>
            <a:r>
              <a:rPr lang="en-US" sz="2400" dirty="0" smtClean="0"/>
              <a:t>MUNTEANU </a:t>
            </a:r>
            <a:r>
              <a:rPr lang="en-US" sz="2400" dirty="0"/>
              <a:t>MONICA, </a:t>
            </a:r>
            <a:endParaRPr lang="ro-RO" sz="2400" dirty="0" smtClean="0"/>
          </a:p>
          <a:p>
            <a:r>
              <a:rPr lang="en-US" sz="2400" dirty="0" smtClean="0"/>
              <a:t>HLU</a:t>
            </a:r>
            <a:r>
              <a:rPr lang="ro-RO" sz="2400" dirty="0"/>
              <a:t>ȘCU AURICA ANGELA</a:t>
            </a:r>
            <a:r>
              <a:rPr lang="ro-RO" sz="2400" dirty="0" smtClean="0"/>
              <a:t>,</a:t>
            </a:r>
          </a:p>
          <a:p>
            <a:r>
              <a:rPr lang="ro-RO" sz="2400" dirty="0" smtClean="0"/>
              <a:t> </a:t>
            </a:r>
            <a:r>
              <a:rPr lang="ro-RO" sz="2400" dirty="0"/>
              <a:t>BRĂNIȘTEANU </a:t>
            </a:r>
            <a:r>
              <a:rPr lang="ro-RO" sz="2400" dirty="0" smtClean="0"/>
              <a:t>BIANCA</a:t>
            </a:r>
            <a:r>
              <a:rPr lang="en-US" sz="2400" dirty="0" smtClean="0"/>
              <a:t> MIHAELA</a:t>
            </a:r>
            <a:r>
              <a:rPr lang="ro-RO" sz="2400" dirty="0" smtClean="0"/>
              <a:t> </a:t>
            </a:r>
            <a:r>
              <a:rPr lang="ro-RO" sz="2400" dirty="0" smtClean="0"/>
              <a:t>,</a:t>
            </a:r>
          </a:p>
          <a:p>
            <a:r>
              <a:rPr lang="ro-RO" sz="2400" dirty="0" smtClean="0"/>
              <a:t> </a:t>
            </a:r>
            <a:r>
              <a:rPr lang="ro-RO" sz="2400" dirty="0"/>
              <a:t>IORDACHE </a:t>
            </a:r>
            <a:r>
              <a:rPr lang="ro-RO" sz="2400" dirty="0" smtClean="0"/>
              <a:t>OANA</a:t>
            </a:r>
          </a:p>
          <a:p>
            <a:endParaRPr lang="ro-RO" sz="2400" dirty="0" smtClean="0"/>
          </a:p>
          <a:p>
            <a:r>
              <a:rPr lang="ro-RO" sz="2400" dirty="0" smtClean="0"/>
              <a:t>În colaborare cu </a:t>
            </a:r>
            <a:r>
              <a:rPr lang="en-US" sz="2400" dirty="0" smtClean="0"/>
              <a:t>:</a:t>
            </a:r>
          </a:p>
          <a:p>
            <a:r>
              <a:rPr lang="ro-RO" sz="2400" dirty="0" smtClean="0"/>
              <a:t> Întregul colectiv al primăriei municipiului Vulcan</a:t>
            </a:r>
            <a:endParaRPr lang="ro-RO" sz="2400" dirty="0"/>
          </a:p>
        </p:txBody>
      </p:sp>
    </p:spTree>
    <p:extLst>
      <p:ext uri="{BB962C8B-B14F-4D97-AF65-F5344CB8AC3E}">
        <p14:creationId xmlns="" xmlns:p14="http://schemas.microsoft.com/office/powerpoint/2010/main" val="2579124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normAutofit/>
          </a:bodyPr>
          <a:lstStyle/>
          <a:p>
            <a:pPr marL="0" indent="0">
              <a:buNone/>
            </a:pPr>
            <a:r>
              <a:rPr lang="en-US" sz="2000" dirty="0" smtClean="0"/>
              <a:t> </a:t>
            </a:r>
            <a:r>
              <a:rPr lang="ro-RO" sz="2800" b="1" dirty="0" smtClean="0"/>
              <a:t>Activitatea:</a:t>
            </a:r>
            <a:r>
              <a:rPr lang="en-US" sz="2800" b="1" dirty="0" smtClean="0"/>
              <a:t> </a:t>
            </a:r>
            <a:r>
              <a:rPr lang="ro-RO" sz="2800" b="1" dirty="0" smtClean="0"/>
              <a:t>A5 – </a:t>
            </a:r>
            <a:r>
              <a:rPr lang="ro-RO" sz="2800" b="1" dirty="0" err="1" smtClean="0"/>
              <a:t>Cresterea</a:t>
            </a:r>
            <a:r>
              <a:rPr lang="ro-RO" sz="2800" b="1" dirty="0" smtClean="0"/>
              <a:t> gradului de </a:t>
            </a:r>
            <a:r>
              <a:rPr lang="ro-RO" sz="2800" b="1" dirty="0" err="1" smtClean="0"/>
              <a:t>educatie</a:t>
            </a:r>
            <a:r>
              <a:rPr lang="ro-RO" sz="2800" b="1" dirty="0" smtClean="0"/>
              <a:t> </a:t>
            </a:r>
            <a:r>
              <a:rPr lang="ro-RO" sz="2800" b="1" dirty="0" err="1" smtClean="0"/>
              <a:t>anticoruptie</a:t>
            </a:r>
            <a:r>
              <a:rPr lang="ro-RO" sz="2800" b="1" dirty="0" smtClean="0"/>
              <a:t> prin organizarea unei campanii de </a:t>
            </a:r>
            <a:r>
              <a:rPr lang="ro-RO" sz="2800" b="1" dirty="0" err="1" smtClean="0"/>
              <a:t>constientizare</a:t>
            </a:r>
            <a:r>
              <a:rPr lang="ro-RO" sz="2800" b="1" dirty="0" smtClean="0"/>
              <a:t> si a unui workshop in</a:t>
            </a:r>
            <a:r>
              <a:rPr lang="en-US" sz="2800" b="1" dirty="0" smtClean="0"/>
              <a:t> </a:t>
            </a:r>
            <a:r>
              <a:rPr lang="ro-RO" sz="2800" b="1" dirty="0" err="1" smtClean="0"/>
              <a:t>randul</a:t>
            </a:r>
            <a:r>
              <a:rPr lang="ro-RO" sz="2800" b="1" dirty="0" smtClean="0"/>
              <a:t> opiniei publice si </a:t>
            </a:r>
            <a:r>
              <a:rPr lang="ro-RO" sz="2800" b="1" dirty="0" err="1" smtClean="0"/>
              <a:t>functionarilor</a:t>
            </a:r>
            <a:r>
              <a:rPr lang="ro-RO" sz="2800" b="1" dirty="0" smtClean="0"/>
              <a:t> privind prevenirea si limitarea fenomenului </a:t>
            </a:r>
            <a:r>
              <a:rPr lang="ro-RO" sz="2800" b="1" dirty="0" err="1" smtClean="0"/>
              <a:t>coruptiei</a:t>
            </a:r>
            <a:r>
              <a:rPr lang="ro-RO" sz="2800" b="1" dirty="0" smtClean="0"/>
              <a:t> in </a:t>
            </a:r>
            <a:r>
              <a:rPr lang="ro-RO" sz="2800" b="1" dirty="0" err="1" smtClean="0"/>
              <a:t>institutiile</a:t>
            </a:r>
            <a:r>
              <a:rPr lang="ro-RO" sz="2800" b="1" dirty="0" smtClean="0"/>
              <a:t> publice</a:t>
            </a:r>
            <a:endParaRPr lang="en-US" sz="2800" b="1" dirty="0" smtClean="0"/>
          </a:p>
          <a:p>
            <a:pPr marL="0" indent="0">
              <a:buNone/>
            </a:pPr>
            <a:r>
              <a:rPr lang="en-US" sz="2800" b="1" dirty="0" smtClean="0"/>
              <a:t>12 </a:t>
            </a:r>
            <a:r>
              <a:rPr lang="en-US" sz="2800" b="1" dirty="0" err="1" smtClean="0"/>
              <a:t>Martie</a:t>
            </a:r>
            <a:r>
              <a:rPr lang="en-US" sz="2800" b="1" dirty="0" smtClean="0"/>
              <a:t> 2019 a </a:t>
            </a:r>
            <a:r>
              <a:rPr lang="en-US" sz="2800" b="1" dirty="0" err="1" smtClean="0"/>
              <a:t>fost</a:t>
            </a:r>
            <a:r>
              <a:rPr lang="en-US" sz="2800" b="1" dirty="0" smtClean="0"/>
              <a:t> </a:t>
            </a:r>
            <a:r>
              <a:rPr lang="en-US" sz="2800" b="1" dirty="0" err="1" smtClean="0"/>
              <a:t>organizata</a:t>
            </a:r>
            <a:r>
              <a:rPr lang="en-US" sz="2800" b="1" dirty="0" smtClean="0"/>
              <a:t> </a:t>
            </a:r>
            <a:r>
              <a:rPr lang="en-US" sz="2800" b="1" u="sng" dirty="0" err="1" smtClean="0"/>
              <a:t>campania</a:t>
            </a:r>
            <a:r>
              <a:rPr lang="en-US" sz="2800" b="1" dirty="0" smtClean="0"/>
              <a:t> de con</a:t>
            </a:r>
            <a:r>
              <a:rPr lang="ro-RO" sz="2800" b="1" dirty="0"/>
              <a:t>ș</a:t>
            </a:r>
            <a:r>
              <a:rPr lang="en-US" sz="2800" b="1" dirty="0" err="1" smtClean="0"/>
              <a:t>tientizare</a:t>
            </a:r>
            <a:endParaRPr lang="en-US" sz="2800" b="1" dirty="0" smtClean="0"/>
          </a:p>
          <a:p>
            <a:pPr marL="0" indent="0">
              <a:buNone/>
            </a:pPr>
            <a:r>
              <a:rPr lang="en-US" sz="2800" b="1" dirty="0" smtClean="0"/>
              <a:t>16 </a:t>
            </a:r>
            <a:r>
              <a:rPr lang="en-US" sz="2800" b="1" dirty="0" err="1" smtClean="0"/>
              <a:t>aprilie</a:t>
            </a:r>
            <a:r>
              <a:rPr lang="en-US" sz="2800" b="1" dirty="0" smtClean="0"/>
              <a:t> 2019 – </a:t>
            </a:r>
            <a:r>
              <a:rPr lang="en-US" sz="2800" b="1" u="sng" dirty="0" smtClean="0"/>
              <a:t>workshop </a:t>
            </a:r>
            <a:r>
              <a:rPr lang="en-US" sz="2800" b="1" dirty="0" smtClean="0"/>
              <a:t>cu </a:t>
            </a:r>
            <a:r>
              <a:rPr lang="en-US" sz="2800" b="1" dirty="0" err="1" smtClean="0"/>
              <a:t>tema</a:t>
            </a:r>
            <a:r>
              <a:rPr lang="en-US" sz="2800" b="1" dirty="0" smtClean="0"/>
              <a:t> </a:t>
            </a:r>
            <a:r>
              <a:rPr lang="ro-RO" sz="2800" b="1" i="1" dirty="0" smtClean="0"/>
              <a:t>"Riscurile corupţiei si prevenirea faptelor de corupţie</a:t>
            </a:r>
            <a:r>
              <a:rPr lang="en-US" sz="2800" b="1" i="1" dirty="0" smtClean="0"/>
              <a:t>”</a:t>
            </a:r>
            <a:endParaRPr lang="ro-RO" sz="2800" b="1" i="1" dirty="0" smtClean="0"/>
          </a:p>
        </p:txBody>
      </p:sp>
      <p:pic>
        <p:nvPicPr>
          <p:cNvPr id="4"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475656" y="620688"/>
            <a:ext cx="6756790" cy="6480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828395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67544" y="1340768"/>
            <a:ext cx="8219256" cy="4785395"/>
          </a:xfrm>
        </p:spPr>
        <p:txBody>
          <a:bodyPr>
            <a:normAutofit fontScale="92500"/>
          </a:bodyPr>
          <a:lstStyle/>
          <a:p>
            <a:r>
              <a:rPr lang="ro-RO" b="1" u="sng" dirty="0" smtClean="0"/>
              <a:t>Date statistice la nivelul UNIUNII EUROPENE*</a:t>
            </a:r>
          </a:p>
          <a:p>
            <a:endParaRPr lang="ro-RO" dirty="0"/>
          </a:p>
          <a:p>
            <a:r>
              <a:rPr lang="ro-RO" dirty="0" smtClean="0"/>
              <a:t>Costurile corupţiei se ridică la 120 mld euro/an. Suma nu este cu mult mai mică decât bugetul anual al UE. Bugetul UE pe 2018 -148 mld euro.</a:t>
            </a:r>
          </a:p>
          <a:p>
            <a:pPr marL="0" indent="0">
              <a:buNone/>
            </a:pPr>
            <a:endParaRPr lang="ro-RO" dirty="0"/>
          </a:p>
          <a:p>
            <a:pPr marL="0" indent="0">
              <a:lnSpc>
                <a:spcPct val="110000"/>
              </a:lnSpc>
              <a:spcBef>
                <a:spcPts val="0"/>
              </a:spcBef>
              <a:buNone/>
            </a:pPr>
            <a:r>
              <a:rPr lang="ro-RO" sz="1800" i="1" dirty="0" smtClean="0"/>
              <a:t>*</a:t>
            </a:r>
            <a:r>
              <a:rPr lang="vi-VN" sz="1800" i="1" dirty="0" smtClean="0"/>
              <a:t>Costurile economice totale ale corupției nu pot fi calculate cu ușurință. Cifra menționată se bazează pe estimări ale unor instituții și organisme specializate, cum ar fi Camera Internațională de Comerț, Transparency International, Pactul mondial al ONU (UN Global Compact), Forumul Economic Mondial  „Clean Business is Good Business</a:t>
            </a:r>
            <a:r>
              <a:rPr lang="vi-VN" sz="1400" i="1" dirty="0" smtClean="0"/>
              <a:t>” </a:t>
            </a:r>
            <a:endParaRPr lang="ro-RO" sz="1400" i="1" dirty="0"/>
          </a:p>
        </p:txBody>
      </p:sp>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99983" y="404664"/>
            <a:ext cx="6756393" cy="64626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701542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normAutofit lnSpcReduction="10000"/>
          </a:bodyPr>
          <a:lstStyle/>
          <a:p>
            <a:pPr marL="0" indent="0" algn="ctr">
              <a:buNone/>
            </a:pPr>
            <a:r>
              <a:rPr lang="ro-RO" b="1" dirty="0" smtClean="0"/>
              <a:t> </a:t>
            </a:r>
            <a:r>
              <a:rPr lang="it-IT" b="1" u="sng" dirty="0" smtClean="0"/>
              <a:t>Date statistice la nivelul </a:t>
            </a:r>
            <a:r>
              <a:rPr lang="en-US" b="1" u="sng" dirty="0" smtClean="0"/>
              <a:t>ROM</a:t>
            </a:r>
            <a:r>
              <a:rPr lang="ro-RO" b="1" u="sng" dirty="0" smtClean="0"/>
              <a:t>ÂNIEI*</a:t>
            </a:r>
            <a:endParaRPr lang="en-US" b="1" u="sng" dirty="0" smtClean="0"/>
          </a:p>
          <a:p>
            <a:pPr fontAlgn="base"/>
            <a:r>
              <a:rPr lang="vi-VN" sz="2600" b="1" dirty="0"/>
              <a:t>România figurează pe primul loc la nivel european în ceea ce privește nivelul mediu al corupției în perioada 1995-2014. </a:t>
            </a:r>
            <a:endParaRPr lang="vi-VN" sz="2600" dirty="0"/>
          </a:p>
          <a:p>
            <a:pPr fontAlgn="base"/>
            <a:r>
              <a:rPr lang="vi-VN" sz="2600" dirty="0"/>
              <a:t>Statele în care corupția are cel mai semnificativ impact negativ asupra evoluției economiei sunt România, Bulgaria, Croația și Letonia</a:t>
            </a:r>
            <a:r>
              <a:rPr lang="vi-VN" sz="2600" dirty="0" smtClean="0"/>
              <a:t>. </a:t>
            </a:r>
            <a:r>
              <a:rPr lang="vi-VN" sz="2600" dirty="0"/>
              <a:t>România pierde anual între 13,5% și 22,5% din PIB din cauza corupției, mediile europene fiind cuprinse între 4,9% și 6,3% din PIB.</a:t>
            </a:r>
          </a:p>
          <a:p>
            <a:pPr marL="0" indent="0">
              <a:buNone/>
            </a:pPr>
            <a:r>
              <a:rPr lang="ro-RO" sz="2400" i="1" dirty="0" smtClean="0"/>
              <a:t>* Studiu curs de guvernare</a:t>
            </a:r>
          </a:p>
        </p:txBody>
      </p:sp>
      <p:pic>
        <p:nvPicPr>
          <p:cNvPr id="5122"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331640" y="332656"/>
            <a:ext cx="6754813" cy="646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315570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reptunghi 3"/>
          <p:cNvSpPr/>
          <p:nvPr/>
        </p:nvSpPr>
        <p:spPr>
          <a:xfrm>
            <a:off x="755576" y="1700808"/>
            <a:ext cx="7488832" cy="4293483"/>
          </a:xfrm>
          <a:prstGeom prst="rect">
            <a:avLst/>
          </a:prstGeom>
        </p:spPr>
        <p:txBody>
          <a:bodyPr wrap="square">
            <a:spAutoFit/>
          </a:bodyPr>
          <a:lstStyle/>
          <a:p>
            <a:r>
              <a:rPr lang="ro-RO" sz="2100" b="1" dirty="0" smtClean="0"/>
              <a:t>Având în vedere situația prezentată și locul </a:t>
            </a:r>
            <a:r>
              <a:rPr lang="en-US" sz="2100" b="1" dirty="0" smtClean="0"/>
              <a:t>“</a:t>
            </a:r>
            <a:r>
              <a:rPr lang="en-US" sz="2100" b="1" dirty="0" err="1" smtClean="0"/>
              <a:t>frunta</a:t>
            </a:r>
            <a:r>
              <a:rPr lang="ro-RO" sz="2100" b="1" dirty="0"/>
              <a:t>ș</a:t>
            </a:r>
            <a:r>
              <a:rPr lang="en-US" sz="2100" b="1" dirty="0" smtClean="0"/>
              <a:t>”</a:t>
            </a:r>
            <a:r>
              <a:rPr lang="ro-RO" sz="2100" b="1" dirty="0" smtClean="0"/>
              <a:t> ocupat la nivel de UE, în cadrul financiar 2014-2020 prin POCA- PROGRAM OPERAȚIONAL CAPACITATE ADMINISTRATIVĂ, ROMÂNIA are la dispoziție fonduri europene pentru a implementa proiecte , prin </a:t>
            </a:r>
          </a:p>
          <a:p>
            <a:endParaRPr lang="ro-RO" sz="2100" b="1" dirty="0" smtClean="0"/>
          </a:p>
          <a:p>
            <a:r>
              <a:rPr lang="ro-RO" sz="2100" b="1" dirty="0" smtClean="0"/>
              <a:t> Cererea de proiecte - </a:t>
            </a:r>
            <a:r>
              <a:rPr lang="vi-VN" sz="2100" b="1" dirty="0" smtClean="0"/>
              <a:t>CP1/2017</a:t>
            </a:r>
            <a:r>
              <a:rPr lang="vi-VN" sz="2100" dirty="0" smtClean="0"/>
              <a:t> - Sprijinirea măsurilor referitoare</a:t>
            </a:r>
            <a:r>
              <a:rPr lang="ro-RO" sz="2100" dirty="0" smtClean="0"/>
              <a:t> </a:t>
            </a:r>
            <a:r>
              <a:rPr lang="vi-VN" sz="2100" dirty="0" smtClean="0"/>
              <a:t>la prevenirea corupţiei la nivelul autorităţilor</a:t>
            </a:r>
            <a:r>
              <a:rPr lang="ro-RO" sz="2100" dirty="0" smtClean="0"/>
              <a:t> </a:t>
            </a:r>
            <a:r>
              <a:rPr lang="vi-VN" sz="2100" dirty="0" smtClean="0"/>
              <a:t>şi instituţiilor publice locale din regiunile</a:t>
            </a:r>
            <a:r>
              <a:rPr lang="ro-RO" sz="2100" dirty="0" smtClean="0"/>
              <a:t> </a:t>
            </a:r>
            <a:r>
              <a:rPr lang="vi-VN" sz="2100" dirty="0" smtClean="0"/>
              <a:t>mai puţin dezvoltate</a:t>
            </a:r>
          </a:p>
          <a:p>
            <a:r>
              <a:rPr lang="vi-VN" sz="2100" b="1" dirty="0" smtClean="0"/>
              <a:t>Axa Prioritară</a:t>
            </a:r>
          </a:p>
          <a:p>
            <a:r>
              <a:rPr lang="vi-VN" sz="2100" dirty="0" smtClean="0"/>
              <a:t>Administraţie publică şi sistem judiciar</a:t>
            </a:r>
          </a:p>
          <a:p>
            <a:r>
              <a:rPr lang="vi-VN" sz="2100" dirty="0" smtClean="0"/>
              <a:t>accesibile şi transparente</a:t>
            </a:r>
          </a:p>
          <a:p>
            <a:r>
              <a:rPr lang="vi-VN" sz="2100" b="1" dirty="0" smtClean="0"/>
              <a:t>Operaţiunea</a:t>
            </a:r>
            <a:r>
              <a:rPr lang="vi-VN" sz="2100" dirty="0" smtClean="0"/>
              <a:t> Creşterea transparenţei, eticii şi integrităţii</a:t>
            </a:r>
          </a:p>
          <a:p>
            <a:r>
              <a:rPr lang="vi-VN" sz="2100" dirty="0" smtClean="0"/>
              <a:t>încadrul autorităţilor şi instituţiilor publice</a:t>
            </a:r>
            <a:endParaRPr lang="ro-RO" sz="2100" dirty="0"/>
          </a:p>
        </p:txBody>
      </p:sp>
      <p:pic>
        <p:nvPicPr>
          <p:cNvPr id="614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02279" y="476672"/>
            <a:ext cx="6761163" cy="646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784078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normAutofit fontScale="85000" lnSpcReduction="10000"/>
          </a:bodyPr>
          <a:lstStyle/>
          <a:p>
            <a:pPr marL="0" indent="0" algn="ctr">
              <a:buNone/>
            </a:pPr>
            <a:r>
              <a:rPr lang="ro-RO" b="1" dirty="0" smtClean="0"/>
              <a:t>Proiecte și instituții publice care implementează / au implementat proiecte similare:</a:t>
            </a:r>
          </a:p>
          <a:p>
            <a:pPr marL="457200" indent="-457200">
              <a:buAutoNum type="arabicPeriod"/>
            </a:pPr>
            <a:r>
              <a:rPr lang="ro-RO" sz="2400" dirty="0" smtClean="0"/>
              <a:t>Titlu </a:t>
            </a:r>
            <a:r>
              <a:rPr lang="ro-RO" sz="2400" dirty="0"/>
              <a:t>proiect: </a:t>
            </a:r>
            <a:r>
              <a:rPr lang="ro-RO" sz="2400" dirty="0" err="1"/>
              <a:t>Anticoruptie</a:t>
            </a:r>
            <a:r>
              <a:rPr lang="ro-RO" sz="2400" dirty="0"/>
              <a:t>, integritate, promovarea </a:t>
            </a:r>
            <a:r>
              <a:rPr lang="ro-RO" sz="2400" dirty="0" err="1" smtClean="0"/>
              <a:t>eticii-AIPE</a:t>
            </a:r>
            <a:r>
              <a:rPr lang="ro-RO" sz="2400" dirty="0"/>
              <a:t> </a:t>
            </a:r>
            <a:r>
              <a:rPr lang="ro-RO" sz="2400" dirty="0" smtClean="0"/>
              <a:t>Denumire </a:t>
            </a:r>
            <a:r>
              <a:rPr lang="ro-RO" sz="2400" dirty="0"/>
              <a:t>beneficiar: </a:t>
            </a:r>
            <a:r>
              <a:rPr lang="ro-RO" sz="2400" b="1" dirty="0"/>
              <a:t>UAT Municipiul </a:t>
            </a:r>
            <a:r>
              <a:rPr lang="ro-RO" sz="2400" b="1" dirty="0" smtClean="0"/>
              <a:t>Tecuci</a:t>
            </a:r>
            <a:r>
              <a:rPr lang="ro-RO" sz="2400" dirty="0" smtClean="0"/>
              <a:t> SIPOCA 419</a:t>
            </a:r>
          </a:p>
          <a:p>
            <a:pPr marL="457200" indent="-457200">
              <a:buFont typeface="+mj-lt"/>
              <a:buAutoNum type="arabicPeriod"/>
            </a:pPr>
            <a:r>
              <a:rPr lang="ro-RO" sz="2400" dirty="0" smtClean="0"/>
              <a:t> </a:t>
            </a:r>
            <a:r>
              <a:rPr lang="vi-VN" sz="2400" dirty="0" smtClean="0"/>
              <a:t>ARGUS </a:t>
            </a:r>
            <a:r>
              <a:rPr lang="vi-VN" sz="2400" dirty="0"/>
              <a:t>– integritate, etică, transparență, anticorupție în finanțarea partidelor politice și a campaniilor </a:t>
            </a:r>
            <a:r>
              <a:rPr lang="vi-VN" sz="2400" dirty="0" smtClean="0"/>
              <a:t>electorale</a:t>
            </a:r>
            <a:r>
              <a:rPr lang="ro-RO" sz="2400" dirty="0" smtClean="0"/>
              <a:t> </a:t>
            </a:r>
            <a:r>
              <a:rPr lang="vi-VN" sz="2400" dirty="0" smtClean="0"/>
              <a:t>COD </a:t>
            </a:r>
            <a:r>
              <a:rPr lang="vi-VN" sz="2400" dirty="0"/>
              <a:t>SIPOCA </a:t>
            </a:r>
            <a:r>
              <a:rPr lang="vi-VN" sz="2400" dirty="0" smtClean="0"/>
              <a:t>434</a:t>
            </a:r>
            <a:r>
              <a:rPr lang="ro-RO" sz="2400" dirty="0" smtClean="0"/>
              <a:t> Beneficiar</a:t>
            </a:r>
            <a:r>
              <a:rPr lang="en-US" sz="2400" dirty="0" smtClean="0"/>
              <a:t>: </a:t>
            </a:r>
            <a:r>
              <a:rPr lang="en-US" sz="2400" b="1" dirty="0" smtClean="0"/>
              <a:t>AUTORITATEA ELECTORAL</a:t>
            </a:r>
            <a:r>
              <a:rPr lang="ro-RO" sz="2400" b="1" dirty="0" smtClean="0"/>
              <a:t>Ă PERMANENTĂ </a:t>
            </a:r>
          </a:p>
          <a:p>
            <a:pPr marL="457200" indent="-457200">
              <a:buFont typeface="+mj-lt"/>
              <a:buAutoNum type="arabicPeriod"/>
            </a:pPr>
            <a:r>
              <a:rPr lang="ro-RO" sz="2400" dirty="0" smtClean="0"/>
              <a:t>3. ETICĂ </a:t>
            </a:r>
            <a:r>
              <a:rPr lang="ro-RO" sz="2400" dirty="0"/>
              <a:t>+ TRANSPARENȚĂ + INTEGRITATE – CORUPȚIE</a:t>
            </a:r>
            <a:r>
              <a:rPr lang="ro-RO" sz="2400" dirty="0" smtClean="0"/>
              <a:t/>
            </a:r>
            <a:br>
              <a:rPr lang="ro-RO" sz="2400" dirty="0" smtClean="0"/>
            </a:br>
            <a:r>
              <a:rPr lang="ro-RO" sz="2400" dirty="0" smtClean="0"/>
              <a:t>Cod </a:t>
            </a:r>
            <a:r>
              <a:rPr lang="ro-RO" sz="2400" dirty="0"/>
              <a:t>SIPOCA </a:t>
            </a:r>
            <a:r>
              <a:rPr lang="ro-RO" sz="2400" dirty="0" smtClean="0"/>
              <a:t>447 Beneficiari</a:t>
            </a:r>
            <a:r>
              <a:rPr lang="en-US" sz="2400" dirty="0" smtClean="0"/>
              <a:t>: </a:t>
            </a:r>
            <a:r>
              <a:rPr lang="en-US" sz="2400" b="1" dirty="0" err="1" smtClean="0"/>
              <a:t>Municipiul</a:t>
            </a:r>
            <a:r>
              <a:rPr lang="en-US" sz="2400" b="1" dirty="0" smtClean="0"/>
              <a:t> </a:t>
            </a:r>
            <a:r>
              <a:rPr lang="en-US" sz="2400" b="1" dirty="0" err="1" smtClean="0"/>
              <a:t>Ploie</a:t>
            </a:r>
            <a:r>
              <a:rPr lang="ro-RO" sz="2400" b="1" dirty="0" smtClean="0"/>
              <a:t>ști și Fundația TERRA MILENIUM III</a:t>
            </a:r>
          </a:p>
          <a:p>
            <a:pPr marL="457200" indent="-457200">
              <a:buFont typeface="+mj-lt"/>
              <a:buAutoNum type="arabicPeriod"/>
            </a:pPr>
            <a:r>
              <a:rPr lang="vi-VN" sz="2400" dirty="0" smtClean="0"/>
              <a:t>”Transparență, etică și integritate” Cod SIPOCA 409</a:t>
            </a:r>
            <a:r>
              <a:rPr lang="ro-RO" sz="2400" dirty="0" smtClean="0"/>
              <a:t>- Beneficiar </a:t>
            </a:r>
            <a:r>
              <a:rPr lang="ro-RO" sz="2400" b="1" dirty="0" smtClean="0"/>
              <a:t>Consiliul Județean Gorj</a:t>
            </a:r>
          </a:p>
          <a:p>
            <a:pPr marL="457200" indent="-457200">
              <a:buFont typeface="+mj-lt"/>
              <a:buAutoNum type="arabicPeriod"/>
            </a:pPr>
            <a:r>
              <a:rPr lang="it-IT" sz="2400" dirty="0" smtClean="0"/>
              <a:t>Transparenţă, etică şi integritate prin parteneriat social Cod SIPOCA 422</a:t>
            </a:r>
            <a:r>
              <a:rPr lang="ro-RO" sz="2400" dirty="0" smtClean="0"/>
              <a:t>, Beneficiar </a:t>
            </a:r>
            <a:r>
              <a:rPr lang="ro-RO" sz="2400" b="1" dirty="0" smtClean="0"/>
              <a:t>Primăria municipiului Caracal</a:t>
            </a:r>
            <a:endParaRPr lang="vi-VN" sz="2400" b="1" dirty="0"/>
          </a:p>
          <a:p>
            <a:endParaRPr lang="vi-VN" sz="2400" dirty="0"/>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90625" y="476672"/>
            <a:ext cx="6761163" cy="646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525414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normAutofit/>
          </a:bodyPr>
          <a:lstStyle/>
          <a:p>
            <a:pPr marL="0" indent="0">
              <a:buNone/>
            </a:pPr>
            <a:r>
              <a:rPr lang="ro-RO" sz="2200" dirty="0" smtClean="0"/>
              <a:t>6. </a:t>
            </a:r>
            <a:r>
              <a:rPr lang="vi-VN" sz="2200" dirty="0" smtClean="0"/>
              <a:t>Transparenţă şi integritate in administraţia publică locală din judeţul Vrancea COD SIPOCA </a:t>
            </a:r>
            <a:r>
              <a:rPr lang="ro-RO" sz="2200" dirty="0" smtClean="0"/>
              <a:t>445- </a:t>
            </a:r>
            <a:r>
              <a:rPr lang="ro-RO" sz="2200" b="1" dirty="0" smtClean="0"/>
              <a:t>Consiliul Județean Vrancea </a:t>
            </a:r>
          </a:p>
          <a:p>
            <a:pPr marL="0" indent="0">
              <a:buNone/>
            </a:pPr>
            <a:r>
              <a:rPr lang="ro-RO" sz="2200" b="1" dirty="0" smtClean="0"/>
              <a:t>7. </a:t>
            </a:r>
            <a:r>
              <a:rPr lang="ro-RO" sz="2200" dirty="0"/>
              <a:t>„Consolidarea sistemelor de integritate – cea mai buna strategie de prevenire a </a:t>
            </a:r>
            <a:r>
              <a:rPr lang="ro-RO" sz="2200" dirty="0" err="1"/>
              <a:t>coruptiei</a:t>
            </a:r>
            <a:r>
              <a:rPr lang="ro-RO" sz="2200" dirty="0"/>
              <a:t> în </a:t>
            </a:r>
            <a:r>
              <a:rPr lang="ro-RO" sz="2200" dirty="0" err="1"/>
              <a:t>administratia</a:t>
            </a:r>
            <a:r>
              <a:rPr lang="ro-RO" sz="2200" dirty="0"/>
              <a:t> publica”, Cod </a:t>
            </a:r>
            <a:r>
              <a:rPr lang="ro-RO" sz="2200" dirty="0" smtClean="0"/>
              <a:t>SIPOCA </a:t>
            </a:r>
            <a:r>
              <a:rPr lang="ro-RO" sz="2200" dirty="0"/>
              <a:t>61 </a:t>
            </a:r>
            <a:r>
              <a:rPr lang="ro-RO" sz="2200" b="1" dirty="0"/>
              <a:t>Ministerul </a:t>
            </a:r>
            <a:r>
              <a:rPr lang="ro-RO" sz="2200" b="1" dirty="0" err="1" smtClean="0"/>
              <a:t>Dezvoltarii</a:t>
            </a:r>
            <a:r>
              <a:rPr lang="ro-RO" sz="2200" b="1" dirty="0" smtClean="0"/>
              <a:t> Regionale și Administrației Publice </a:t>
            </a:r>
          </a:p>
          <a:p>
            <a:pPr marL="0" indent="0">
              <a:buNone/>
            </a:pPr>
            <a:r>
              <a:rPr lang="ro-RO" sz="2200" b="1" dirty="0" smtClean="0"/>
              <a:t>8. </a:t>
            </a:r>
            <a:r>
              <a:rPr lang="it-IT" sz="2200" i="1" cap="all" dirty="0"/>
              <a:t>„ABORDARE STRATEGICA ÎN DOMENIUL ANTICORUPTIE LA NIVELUL MINISTERULUI DEZVOLTARII REGIONALE SI ADMINISTRATIEI PUBLICE”</a:t>
            </a:r>
            <a:r>
              <a:rPr lang="it-IT" sz="2200" cap="all" dirty="0"/>
              <a:t> - COD SMIS </a:t>
            </a:r>
            <a:r>
              <a:rPr lang="it-IT" sz="2200" cap="all" dirty="0" smtClean="0"/>
              <a:t>40031</a:t>
            </a:r>
            <a:r>
              <a:rPr lang="ro-RO" sz="2200" cap="all" dirty="0" smtClean="0"/>
              <a:t> </a:t>
            </a:r>
            <a:r>
              <a:rPr lang="ro-RO" sz="2200" b="1" dirty="0" smtClean="0"/>
              <a:t>Ministerul </a:t>
            </a:r>
            <a:r>
              <a:rPr lang="ro-RO" sz="2200" b="1" dirty="0" err="1" smtClean="0"/>
              <a:t>Dezvoltarii</a:t>
            </a:r>
            <a:r>
              <a:rPr lang="ro-RO" sz="2200" b="1" dirty="0" smtClean="0"/>
              <a:t> Regionale și Administrației Publice </a:t>
            </a:r>
          </a:p>
          <a:p>
            <a:pPr marL="0" indent="0">
              <a:buNone/>
            </a:pPr>
            <a:r>
              <a:rPr lang="ro-RO" sz="2200" b="1" dirty="0" smtClean="0"/>
              <a:t>9. </a:t>
            </a:r>
            <a:r>
              <a:rPr lang="vi-VN" sz="2200" dirty="0"/>
              <a:t> Etică și integritate în județul Suceava </a:t>
            </a:r>
            <a:r>
              <a:rPr lang="vi-VN" sz="2200" dirty="0" smtClean="0"/>
              <a:t/>
            </a:r>
            <a:br>
              <a:rPr lang="vi-VN" sz="2200" dirty="0" smtClean="0"/>
            </a:br>
            <a:r>
              <a:rPr lang="vi-VN" sz="2200" dirty="0"/>
              <a:t>Cod SIPOCA 416  </a:t>
            </a:r>
            <a:r>
              <a:rPr lang="vi-VN" sz="2200" b="1" dirty="0" smtClean="0"/>
              <a:t>Beneficiar</a:t>
            </a:r>
            <a:r>
              <a:rPr lang="vi-VN" sz="2200" b="1" dirty="0"/>
              <a:t>: CONSILIUL JUDEȚEAN </a:t>
            </a:r>
            <a:r>
              <a:rPr lang="vi-VN" sz="2200" b="1" dirty="0" smtClean="0"/>
              <a:t>SUCEAVA</a:t>
            </a:r>
            <a:endParaRPr lang="ro-RO" sz="2200" b="1" dirty="0" smtClean="0"/>
          </a:p>
          <a:p>
            <a:pPr marL="0" indent="0">
              <a:buNone/>
            </a:pPr>
            <a:endParaRPr lang="ro-RO" sz="2200" b="1" dirty="0" smtClean="0"/>
          </a:p>
          <a:p>
            <a:pPr marL="0" indent="0">
              <a:buNone/>
            </a:pPr>
            <a:endParaRPr lang="it-IT" sz="2800" cap="all" dirty="0"/>
          </a:p>
          <a:p>
            <a:pPr marL="0" indent="0">
              <a:buNone/>
            </a:pPr>
            <a:endParaRPr lang="ro-RO" sz="2800" b="1" dirty="0">
              <a:latin typeface="+mj-lt"/>
            </a:endParaRPr>
          </a:p>
        </p:txBody>
      </p:sp>
      <p:pic>
        <p:nvPicPr>
          <p:cNvPr id="819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331640" y="620688"/>
            <a:ext cx="6767513" cy="646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865285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normAutofit/>
          </a:bodyPr>
          <a:lstStyle/>
          <a:p>
            <a:pPr marL="0" indent="0">
              <a:buNone/>
            </a:pPr>
            <a:r>
              <a:rPr lang="ro-RO" sz="2400" dirty="0" smtClean="0"/>
              <a:t>10. </a:t>
            </a:r>
            <a:r>
              <a:rPr lang="vi-VN" sz="2400" dirty="0"/>
              <a:t>„Parteneriat pentru etica si integritate în </a:t>
            </a:r>
            <a:r>
              <a:rPr lang="vi-VN" sz="2400" b="1" dirty="0"/>
              <a:t>Consiliul Județean Buzău”</a:t>
            </a:r>
            <a:r>
              <a:rPr lang="vi-VN" sz="2400" dirty="0"/>
              <a:t>, Cod SIPOCA: </a:t>
            </a:r>
            <a:r>
              <a:rPr lang="vi-VN" sz="2400" dirty="0" smtClean="0"/>
              <a:t>428</a:t>
            </a:r>
            <a:endParaRPr lang="ro-RO" sz="2400" dirty="0" smtClean="0"/>
          </a:p>
          <a:p>
            <a:pPr marL="0" indent="0">
              <a:buNone/>
            </a:pPr>
            <a:r>
              <a:rPr lang="ro-RO" sz="2400" dirty="0" smtClean="0"/>
              <a:t>11. </a:t>
            </a:r>
            <a:r>
              <a:rPr lang="ro-RO" sz="2400" dirty="0"/>
              <a:t> ETICA SI TRANSPARENTA IN ADMINISTRATIA PUBLICA </a:t>
            </a:r>
            <a:br>
              <a:rPr lang="ro-RO" sz="2400" dirty="0"/>
            </a:br>
            <a:r>
              <a:rPr lang="ro-RO" sz="2400" dirty="0"/>
              <a:t>COD SIPOCA 443 </a:t>
            </a:r>
            <a:r>
              <a:rPr lang="ro-RO" sz="2400" b="1" dirty="0" smtClean="0"/>
              <a:t>Unitatea </a:t>
            </a:r>
            <a:r>
              <a:rPr lang="ro-RO" sz="2400" b="1" dirty="0"/>
              <a:t>Administrativ Teritoriala </a:t>
            </a:r>
            <a:r>
              <a:rPr lang="ro-RO" sz="2400" b="1" dirty="0" err="1"/>
              <a:t>Bailesti</a:t>
            </a:r>
            <a:r>
              <a:rPr lang="ro-RO" sz="2400" b="1" dirty="0"/>
              <a:t> in parteneriat cu </a:t>
            </a:r>
            <a:r>
              <a:rPr lang="ro-RO" sz="2400" b="1" dirty="0" err="1"/>
              <a:t>Asociatia</a:t>
            </a:r>
            <a:r>
              <a:rPr lang="ro-RO" sz="2400" b="1" dirty="0"/>
              <a:t> Transparenta pentru integritate (ATPI) </a:t>
            </a:r>
            <a:r>
              <a:rPr lang="ro-RO" sz="2400" b="1" dirty="0" smtClean="0"/>
              <a:t>Craiova.</a:t>
            </a:r>
          </a:p>
          <a:p>
            <a:pPr marL="0" indent="0">
              <a:buNone/>
            </a:pPr>
            <a:r>
              <a:rPr lang="ro-RO" sz="2400" b="1" dirty="0" smtClean="0"/>
              <a:t>12. </a:t>
            </a:r>
            <a:r>
              <a:rPr lang="vi-VN" sz="2400" dirty="0" smtClean="0"/>
              <a:t>„Etică și integritate la </a:t>
            </a:r>
            <a:r>
              <a:rPr lang="vi-VN" sz="2400" b="1" dirty="0" smtClean="0"/>
              <a:t>Consiliul Județean Vaslui</a:t>
            </a:r>
            <a:r>
              <a:rPr lang="vi-VN" sz="2400" dirty="0" smtClean="0"/>
              <a:t>”, Cod SIPOCA 425</a:t>
            </a:r>
            <a:endParaRPr lang="ro-RO" sz="2400" dirty="0" smtClean="0"/>
          </a:p>
          <a:p>
            <a:pPr marL="0" indent="0">
              <a:buNone/>
            </a:pPr>
            <a:r>
              <a:rPr lang="ro-RO" sz="2400" b="1" dirty="0" smtClean="0"/>
              <a:t>13. </a:t>
            </a:r>
            <a:r>
              <a:rPr lang="en-GB" sz="2400" dirty="0" err="1"/>
              <a:t>Sprijinirea</a:t>
            </a:r>
            <a:r>
              <a:rPr lang="en-GB" sz="2400" dirty="0"/>
              <a:t> </a:t>
            </a:r>
            <a:r>
              <a:rPr lang="ro-RO" sz="2400" dirty="0"/>
              <a:t>măsurilor referitoare la prevenirea corupţiei la nivelul autorităţilor şi instituţiilor publice locale din regiunile mai puţin dezvoltate</a:t>
            </a:r>
            <a:r>
              <a:rPr lang="ro-RO" sz="2400" b="1" dirty="0"/>
              <a:t>,</a:t>
            </a:r>
            <a:r>
              <a:rPr lang="en-GB" sz="2400" b="1" dirty="0"/>
              <a:t>”, </a:t>
            </a:r>
            <a:r>
              <a:rPr lang="en-GB" sz="2400" dirty="0"/>
              <a:t>cod SIPOCA </a:t>
            </a:r>
            <a:r>
              <a:rPr lang="ro-RO" sz="2400" dirty="0"/>
              <a:t>438</a:t>
            </a:r>
            <a:r>
              <a:rPr lang="en-GB" sz="2400" dirty="0"/>
              <a:t> </a:t>
            </a:r>
            <a:r>
              <a:rPr lang="ro-RO" sz="2400" dirty="0" smtClean="0"/>
              <a:t> </a:t>
            </a:r>
            <a:r>
              <a:rPr lang="ro-RO" sz="2400" b="1" dirty="0" smtClean="0"/>
              <a:t>- Municipiul Codlea</a:t>
            </a:r>
            <a:endParaRPr lang="ro-RO" sz="2400" b="1" dirty="0"/>
          </a:p>
        </p:txBody>
      </p:sp>
      <p:pic>
        <p:nvPicPr>
          <p:cNvPr id="9218"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403648" y="620688"/>
            <a:ext cx="6761163" cy="646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419259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lstStyle/>
          <a:p>
            <a:pPr marL="0" indent="0" fontAlgn="base">
              <a:buNone/>
            </a:pPr>
            <a:r>
              <a:rPr lang="ro-RO" sz="2400" dirty="0" smtClean="0"/>
              <a:t>14. </a:t>
            </a:r>
            <a:r>
              <a:rPr lang="ro-RO" sz="2400" i="1" dirty="0"/>
              <a:t>Mecanisme eficace de control administrativ şi de prevenire a </a:t>
            </a:r>
            <a:r>
              <a:rPr lang="ro-RO" sz="2400" i="1" dirty="0" smtClean="0"/>
              <a:t>corupţiei</a:t>
            </a:r>
            <a:r>
              <a:rPr lang="ro-RO" sz="2400" dirty="0" smtClean="0"/>
              <a:t>, cod </a:t>
            </a:r>
            <a:r>
              <a:rPr lang="ro-RO" sz="2400" dirty="0"/>
              <a:t>SIPOCA </a:t>
            </a:r>
            <a:r>
              <a:rPr lang="ro-RO" sz="2400" dirty="0" smtClean="0"/>
              <a:t>432 – </a:t>
            </a:r>
            <a:r>
              <a:rPr lang="ro-RO" sz="2400" b="1" dirty="0" smtClean="0"/>
              <a:t>SECRETARIATUL GENERAL AL GUVERNULUI, în parteneriat cu MINISTERUL JUSTIȚIEI</a:t>
            </a:r>
          </a:p>
          <a:p>
            <a:pPr marL="0" indent="0" fontAlgn="base">
              <a:buNone/>
            </a:pPr>
            <a:r>
              <a:rPr lang="ro-RO" sz="2400" b="1" dirty="0" smtClean="0"/>
              <a:t>15</a:t>
            </a:r>
            <a:r>
              <a:rPr lang="ro-RO" sz="2400" dirty="0" smtClean="0"/>
              <a:t>. </a:t>
            </a:r>
            <a:r>
              <a:rPr lang="vi-VN" sz="2400" dirty="0"/>
              <a:t>„Guvernare transparentă, deschisă și participativă – standardizare, armonizare, dialog îmbunătățit”- cod SIPOCA </a:t>
            </a:r>
            <a:r>
              <a:rPr lang="vi-VN" sz="2400" dirty="0" smtClean="0"/>
              <a:t>35</a:t>
            </a:r>
            <a:r>
              <a:rPr lang="ro-RO" sz="2400" dirty="0" smtClean="0"/>
              <a:t> </a:t>
            </a:r>
            <a:r>
              <a:rPr lang="ro-RO" sz="2400" b="1" dirty="0" smtClean="0"/>
              <a:t>- SECRETARIATUL GENERAL AL GUVERNULUI</a:t>
            </a:r>
            <a:endParaRPr lang="ro-RO" sz="2400" b="1" dirty="0"/>
          </a:p>
          <a:p>
            <a:pPr marL="0" indent="0">
              <a:buNone/>
            </a:pPr>
            <a:r>
              <a:rPr lang="ro-RO" sz="2400" u="sng" dirty="0" smtClean="0"/>
              <a:t>16. </a:t>
            </a:r>
            <a:r>
              <a:rPr lang="vi-VN" sz="2400" u="sng" dirty="0" smtClean="0"/>
              <a:t>ÎMBUNĂTĂŢIREA CAPACITĂŢII ADMINISTRAŢIEI PUBLICE - SIPOCA 452</a:t>
            </a:r>
            <a:r>
              <a:rPr lang="ro-RO" sz="2400" u="sng" dirty="0" smtClean="0"/>
              <a:t> –</a:t>
            </a:r>
            <a:r>
              <a:rPr lang="ro-RO" sz="2400" b="1" dirty="0" smtClean="0"/>
              <a:t> CJ Călărași </a:t>
            </a:r>
          </a:p>
          <a:p>
            <a:pPr marL="0" indent="0">
              <a:buNone/>
            </a:pPr>
            <a:r>
              <a:rPr lang="ro-RO" sz="2400" b="1" dirty="0" smtClean="0"/>
              <a:t>17. </a:t>
            </a:r>
            <a:r>
              <a:rPr lang="vi-VN" sz="2400" dirty="0"/>
              <a:t>“Formare, Dezvoltare, Responsabilizare pentru prevenirea corupției și asigurarea eticii și integrității în administrația publică a </a:t>
            </a:r>
            <a:r>
              <a:rPr lang="vi-VN" sz="2400" b="1" dirty="0"/>
              <a:t>Municipiului Fetești</a:t>
            </a:r>
            <a:r>
              <a:rPr lang="vi-VN" sz="2400" b="1" dirty="0" smtClean="0"/>
              <a:t>”</a:t>
            </a:r>
            <a:r>
              <a:rPr lang="ro-RO" sz="2400" b="1" dirty="0" smtClean="0"/>
              <a:t> </a:t>
            </a:r>
            <a:r>
              <a:rPr lang="ro-RO" sz="2400" dirty="0" smtClean="0"/>
              <a:t>SIPOCA 444</a:t>
            </a:r>
            <a:endParaRPr lang="vi-VN" sz="2400" dirty="0" smtClean="0"/>
          </a:p>
          <a:p>
            <a:pPr marL="0" indent="0">
              <a:buNone/>
            </a:pPr>
            <a:endParaRPr lang="ro-RO" sz="2400" u="sng" dirty="0"/>
          </a:p>
        </p:txBody>
      </p:sp>
      <p:pic>
        <p:nvPicPr>
          <p:cNvPr id="10242"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331640" y="620688"/>
            <a:ext cx="6761163" cy="646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539428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ă Office">
  <a:themeElements>
    <a:clrScheme name="Flux">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lă">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ă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TotalTime>
  <Words>918</Words>
  <Application>Microsoft Office PowerPoint</Application>
  <PresentationFormat>Expunere pe ecran (4:3)</PresentationFormat>
  <Paragraphs>77</Paragraphs>
  <Slides>15</Slides>
  <Notes>2</Notes>
  <HiddenSlides>0</HiddenSlides>
  <MMClips>0</MMClips>
  <ScaleCrop>false</ScaleCrop>
  <HeadingPairs>
    <vt:vector size="4" baseType="variant">
      <vt:variant>
        <vt:lpstr>Temă</vt:lpstr>
      </vt:variant>
      <vt:variant>
        <vt:i4>1</vt:i4>
      </vt:variant>
      <vt:variant>
        <vt:lpstr>Titluri diapozitive</vt:lpstr>
      </vt:variant>
      <vt:variant>
        <vt:i4>15</vt:i4>
      </vt:variant>
    </vt:vector>
  </HeadingPairs>
  <TitlesOfParts>
    <vt:vector size="16" baseType="lpstr">
      <vt:lpstr>Temă Office</vt:lpstr>
      <vt:lpstr>Un plus de transparenţă, etică şi integritate</vt:lpstr>
      <vt:lpstr>Diapozitivul 2</vt:lpstr>
      <vt:lpstr>Diapozitivul 3</vt:lpstr>
      <vt:lpstr>Diapozitivul 4</vt:lpstr>
      <vt:lpstr>Diapozitivul 5</vt:lpstr>
      <vt:lpstr>Diapozitivul 6</vt:lpstr>
      <vt:lpstr>Diapozitivul 7</vt:lpstr>
      <vt:lpstr>Diapozitivul 8</vt:lpstr>
      <vt:lpstr>Diapozitivul 9</vt:lpstr>
      <vt:lpstr>Diapozitivul 10</vt:lpstr>
      <vt:lpstr>Diapozitivul 11</vt:lpstr>
      <vt:lpstr>Diapozitivul 12</vt:lpstr>
      <vt:lpstr>Diapozitivul 13</vt:lpstr>
      <vt:lpstr>Diapozitivul 14</vt:lpstr>
      <vt:lpstr>Diapozitivul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 plus de transparenţă, etică şi integritate</dc:title>
  <dc:creator>Moni</dc:creator>
  <cp:lastModifiedBy>Monica - POCA</cp:lastModifiedBy>
  <cp:revision>49</cp:revision>
  <dcterms:created xsi:type="dcterms:W3CDTF">2019-04-12T16:26:04Z</dcterms:created>
  <dcterms:modified xsi:type="dcterms:W3CDTF">2019-04-15T05:35:46Z</dcterms:modified>
</cp:coreProperties>
</file>